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sldIdLst>
    <p:sldId id="256" r:id="rId2"/>
    <p:sldId id="259" r:id="rId3"/>
    <p:sldId id="329" r:id="rId4"/>
    <p:sldId id="330" r:id="rId5"/>
    <p:sldId id="263" r:id="rId6"/>
    <p:sldId id="258" r:id="rId7"/>
    <p:sldId id="260" r:id="rId8"/>
    <p:sldId id="309"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0" r:id="rId22"/>
    <p:sldId id="297" r:id="rId23"/>
    <p:sldId id="281" r:id="rId24"/>
    <p:sldId id="308" r:id="rId25"/>
    <p:sldId id="276" r:id="rId26"/>
    <p:sldId id="315" r:id="rId27"/>
    <p:sldId id="310" r:id="rId28"/>
    <p:sldId id="311" r:id="rId29"/>
    <p:sldId id="314" r:id="rId30"/>
    <p:sldId id="316" r:id="rId31"/>
    <p:sldId id="317" r:id="rId32"/>
    <p:sldId id="318" r:id="rId33"/>
    <p:sldId id="319" r:id="rId34"/>
    <p:sldId id="312" r:id="rId35"/>
    <p:sldId id="320" r:id="rId36"/>
    <p:sldId id="322" r:id="rId37"/>
    <p:sldId id="321" r:id="rId38"/>
    <p:sldId id="324" r:id="rId39"/>
    <p:sldId id="277" r:id="rId40"/>
    <p:sldId id="278" r:id="rId41"/>
    <p:sldId id="332" r:id="rId42"/>
    <p:sldId id="331" r:id="rId43"/>
    <p:sldId id="313" r:id="rId44"/>
    <p:sldId id="323" r:id="rId45"/>
    <p:sldId id="325" r:id="rId46"/>
    <p:sldId id="326" r:id="rId47"/>
    <p:sldId id="327" r:id="rId48"/>
    <p:sldId id="328" r:id="rId49"/>
    <p:sldId id="282" r:id="rId50"/>
    <p:sldId id="283" r:id="rId51"/>
    <p:sldId id="284" r:id="rId52"/>
    <p:sldId id="285" r:id="rId53"/>
    <p:sldId id="286" r:id="rId54"/>
    <p:sldId id="288" r:id="rId55"/>
    <p:sldId id="289" r:id="rId56"/>
    <p:sldId id="290" r:id="rId57"/>
    <p:sldId id="291" r:id="rId58"/>
    <p:sldId id="299" r:id="rId59"/>
    <p:sldId id="293" r:id="rId60"/>
    <p:sldId id="294" r:id="rId61"/>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2" y="60"/>
      </p:cViewPr>
      <p:guideLst>
        <p:guide orient="horz" pos="1800"/>
        <p:guide pos="2880"/>
      </p:guideLst>
    </p:cSldViewPr>
  </p:slideViewPr>
  <p:notesTextViewPr>
    <p:cViewPr>
      <p:scale>
        <a:sx n="100" d="100"/>
        <a:sy n="100" d="100"/>
      </p:scale>
      <p:origin x="0" y="0"/>
    </p:cViewPr>
  </p:notesTextViewPr>
  <p:sorterViewPr>
    <p:cViewPr varScale="1">
      <p:scale>
        <a:sx n="100" d="100"/>
        <a:sy n="100" d="100"/>
      </p:scale>
      <p:origin x="0" y="-9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DE118D-1E65-49C2-BC64-FD752CA0D258}" type="datetimeFigureOut">
              <a:rPr lang="en-US"/>
              <a:pPr>
                <a:defRPr/>
              </a:pPr>
              <a:t>10/10/2025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10F4021-697B-435F-AB67-E79E7F5FDE8D}" type="slidenum">
              <a:rPr lang="en-US"/>
              <a:pPr>
                <a:defRPr/>
              </a:pPr>
              <a:t>‹#›</a:t>
            </a:fld>
            <a:endParaRPr lang="en-US"/>
          </a:p>
        </p:txBody>
      </p:sp>
    </p:spTree>
    <p:extLst>
      <p:ext uri="{BB962C8B-B14F-4D97-AF65-F5344CB8AC3E}">
        <p14:creationId xmlns:p14="http://schemas.microsoft.com/office/powerpoint/2010/main" val="1257513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eaLnBrk="0" hangingPunct="0">
              <a:spcBef>
                <a:spcPct val="30000"/>
              </a:spcBef>
              <a:defRPr sz="1500">
                <a:solidFill>
                  <a:schemeClr val="tx1"/>
                </a:solidFill>
                <a:latin typeface="Times New Roman" pitchFamily="18" charset="0"/>
              </a:defRPr>
            </a:lvl1pPr>
            <a:lvl2pPr marL="702756" indent="-270291" algn="l" eaLnBrk="0" hangingPunct="0">
              <a:spcBef>
                <a:spcPct val="30000"/>
              </a:spcBef>
              <a:defRPr sz="1500">
                <a:solidFill>
                  <a:schemeClr val="tx1"/>
                </a:solidFill>
                <a:latin typeface="Times New Roman" pitchFamily="18" charset="0"/>
              </a:defRPr>
            </a:lvl2pPr>
            <a:lvl3pPr marL="1081164" indent="-216233" algn="l" eaLnBrk="0" hangingPunct="0">
              <a:spcBef>
                <a:spcPct val="30000"/>
              </a:spcBef>
              <a:defRPr sz="1500">
                <a:solidFill>
                  <a:schemeClr val="tx1"/>
                </a:solidFill>
                <a:latin typeface="Times New Roman" pitchFamily="18" charset="0"/>
              </a:defRPr>
            </a:lvl3pPr>
            <a:lvl4pPr marL="1513629" indent="-216233" algn="l" eaLnBrk="0" hangingPunct="0">
              <a:spcBef>
                <a:spcPct val="30000"/>
              </a:spcBef>
              <a:defRPr sz="1500">
                <a:solidFill>
                  <a:schemeClr val="tx1"/>
                </a:solidFill>
                <a:latin typeface="Times New Roman" pitchFamily="18" charset="0"/>
              </a:defRPr>
            </a:lvl4pPr>
            <a:lvl5pPr marL="1946095" indent="-216233" algn="l" eaLnBrk="0" hangingPunct="0">
              <a:spcBef>
                <a:spcPct val="30000"/>
              </a:spcBef>
              <a:defRPr sz="1500">
                <a:solidFill>
                  <a:schemeClr val="tx1"/>
                </a:solidFill>
                <a:latin typeface="Times New Roman" pitchFamily="18" charset="0"/>
              </a:defRPr>
            </a:lvl5pPr>
            <a:lvl6pPr marL="2378560" indent="-216233" eaLnBrk="0" fontAlgn="base" hangingPunct="0">
              <a:spcBef>
                <a:spcPct val="30000"/>
              </a:spcBef>
              <a:spcAft>
                <a:spcPct val="0"/>
              </a:spcAft>
              <a:defRPr sz="1500">
                <a:solidFill>
                  <a:schemeClr val="tx1"/>
                </a:solidFill>
                <a:latin typeface="Times New Roman" pitchFamily="18" charset="0"/>
              </a:defRPr>
            </a:lvl6pPr>
            <a:lvl7pPr marL="2811026" indent="-216233" eaLnBrk="0" fontAlgn="base" hangingPunct="0">
              <a:spcBef>
                <a:spcPct val="30000"/>
              </a:spcBef>
              <a:spcAft>
                <a:spcPct val="0"/>
              </a:spcAft>
              <a:defRPr sz="1500">
                <a:solidFill>
                  <a:schemeClr val="tx1"/>
                </a:solidFill>
                <a:latin typeface="Times New Roman" pitchFamily="18" charset="0"/>
              </a:defRPr>
            </a:lvl7pPr>
            <a:lvl8pPr marL="3243491" indent="-216233" eaLnBrk="0" fontAlgn="base" hangingPunct="0">
              <a:spcBef>
                <a:spcPct val="30000"/>
              </a:spcBef>
              <a:spcAft>
                <a:spcPct val="0"/>
              </a:spcAft>
              <a:defRPr sz="1500">
                <a:solidFill>
                  <a:schemeClr val="tx1"/>
                </a:solidFill>
                <a:latin typeface="Times New Roman" pitchFamily="18" charset="0"/>
              </a:defRPr>
            </a:lvl8pPr>
            <a:lvl9pPr marL="3675957" indent="-216233" eaLnBrk="0" fontAlgn="base" hangingPunct="0">
              <a:spcBef>
                <a:spcPct val="30000"/>
              </a:spcBef>
              <a:spcAft>
                <a:spcPct val="0"/>
              </a:spcAft>
              <a:defRPr sz="1500">
                <a:solidFill>
                  <a:schemeClr val="tx1"/>
                </a:solidFill>
                <a:latin typeface="Times New Roman" pitchFamily="18" charset="0"/>
              </a:defRPr>
            </a:lvl9pPr>
          </a:lstStyle>
          <a:p>
            <a:pPr algn="r">
              <a:spcBef>
                <a:spcPct val="0"/>
              </a:spcBef>
            </a:pPr>
            <a:fld id="{4B38595F-A2E5-40C2-8276-A31D46827FFA}" type="slidenum">
              <a:rPr lang="en-US" altLang="da-DK" sz="1100"/>
              <a:pPr algn="r">
                <a:spcBef>
                  <a:spcPct val="0"/>
                </a:spcBef>
              </a:pPr>
              <a:t>10</a:t>
            </a:fld>
            <a:endParaRPr lang="en-US" altLang="da-DK" sz="1100"/>
          </a:p>
        </p:txBody>
      </p:sp>
      <p:sp>
        <p:nvSpPr>
          <p:cNvPr id="44035" name="Rectangle 2"/>
          <p:cNvSpPr>
            <a:spLocks noGrp="1" noRot="1" noChangeAspect="1" noChangeArrowheads="1" noTextEdit="1"/>
          </p:cNvSpPr>
          <p:nvPr>
            <p:ph type="sldImg"/>
          </p:nvPr>
        </p:nvSpPr>
        <p:spPr>
          <a:xfrm>
            <a:off x="685800" y="685800"/>
            <a:ext cx="5486400" cy="3429000"/>
          </a:xfrm>
          <a:ln/>
        </p:spPr>
      </p:sp>
      <p:sp>
        <p:nvSpPr>
          <p:cNvPr id="44036" name="Rectangle 3"/>
          <p:cNvSpPr>
            <a:spLocks noGrp="1" noChangeArrowheads="1"/>
          </p:cNvSpPr>
          <p:nvPr>
            <p:ph type="body" idx="1"/>
          </p:nvPr>
        </p:nvSpPr>
        <p:spPr>
          <a:xfrm>
            <a:off x="915294" y="4343703"/>
            <a:ext cx="9018984" cy="317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a-DK"/>
              <a:t>Hardware sensor readings, clock, system variables, input from configuration files, system.in, a pop-up dialogue box</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Why? Because here the subclass is in the test code, not in the production code; we just use it in one single test to tweak some indirect input. So the ‘cost of subclassing’ is very small, compared to the issues often seen (and outlined in the FRS strategy pattern chapter) when using subclassing in production code.</a:t>
            </a:r>
          </a:p>
        </p:txBody>
      </p:sp>
      <p:sp>
        <p:nvSpPr>
          <p:cNvPr id="4" name="Slide Number Placeholder 3"/>
          <p:cNvSpPr>
            <a:spLocks noGrp="1"/>
          </p:cNvSpPr>
          <p:nvPr>
            <p:ph type="sldNum" sz="quarter" idx="5"/>
          </p:nvPr>
        </p:nvSpPr>
        <p:spPr/>
        <p:txBody>
          <a:bodyPr/>
          <a:lstStyle/>
          <a:p>
            <a:pPr>
              <a:defRPr/>
            </a:pPr>
            <a:fld id="{010F4021-697B-435F-AB67-E79E7F5FDE8D}" type="slidenum">
              <a:rPr lang="en-US" smtClean="0"/>
              <a:pPr>
                <a:defRPr/>
              </a:pPr>
              <a:t>17</a:t>
            </a:fld>
            <a:endParaRPr lang="en-US"/>
          </a:p>
        </p:txBody>
      </p:sp>
    </p:spTree>
    <p:extLst>
      <p:ext uri="{BB962C8B-B14F-4D97-AF65-F5344CB8AC3E}">
        <p14:creationId xmlns:p14="http://schemas.microsoft.com/office/powerpoint/2010/main" val="384289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violate : Avoid Flag Arguments</a:t>
            </a:r>
          </a:p>
        </p:txBody>
      </p:sp>
      <p:sp>
        <p:nvSpPr>
          <p:cNvPr id="4" name="Slide Number Placeholder 3"/>
          <p:cNvSpPr>
            <a:spLocks noGrp="1"/>
          </p:cNvSpPr>
          <p:nvPr>
            <p:ph type="sldNum" sz="quarter" idx="5"/>
          </p:nvPr>
        </p:nvSpPr>
        <p:spPr/>
        <p:txBody>
          <a:bodyPr/>
          <a:lstStyle/>
          <a:p>
            <a:pPr>
              <a:defRPr/>
            </a:pPr>
            <a:fld id="{010F4021-697B-435F-AB67-E79E7F5FDE8D}" type="slidenum">
              <a:rPr lang="en-US" smtClean="0"/>
              <a:pPr>
                <a:defRPr/>
              </a:pPr>
              <a:t>21</a:t>
            </a:fld>
            <a:endParaRPr lang="en-US"/>
          </a:p>
        </p:txBody>
      </p:sp>
    </p:spTree>
    <p:extLst>
      <p:ext uri="{BB962C8B-B14F-4D97-AF65-F5344CB8AC3E}">
        <p14:creationId xmlns:p14="http://schemas.microsoft.com/office/powerpoint/2010/main" val="217704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Avoid Flag Arguments</a:t>
            </a:r>
          </a:p>
        </p:txBody>
      </p:sp>
      <p:sp>
        <p:nvSpPr>
          <p:cNvPr id="4" name="Slide Number Placeholder 3"/>
          <p:cNvSpPr>
            <a:spLocks noGrp="1"/>
          </p:cNvSpPr>
          <p:nvPr>
            <p:ph type="sldNum" sz="quarter" idx="5"/>
          </p:nvPr>
        </p:nvSpPr>
        <p:spPr/>
        <p:txBody>
          <a:bodyPr/>
          <a:lstStyle/>
          <a:p>
            <a:pPr>
              <a:defRPr/>
            </a:pPr>
            <a:fld id="{010F4021-697B-435F-AB67-E79E7F5FDE8D}" type="slidenum">
              <a:rPr lang="en-US" smtClean="0"/>
              <a:pPr>
                <a:defRPr/>
              </a:pPr>
              <a:t>24</a:t>
            </a:fld>
            <a:endParaRPr lang="en-US"/>
          </a:p>
        </p:txBody>
      </p:sp>
    </p:spTree>
    <p:extLst>
      <p:ext uri="{BB962C8B-B14F-4D97-AF65-F5344CB8AC3E}">
        <p14:creationId xmlns:p14="http://schemas.microsoft.com/office/powerpoint/2010/main" val="34763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eaLnBrk="0" hangingPunct="0">
              <a:spcBef>
                <a:spcPct val="30000"/>
              </a:spcBef>
              <a:defRPr sz="1500">
                <a:solidFill>
                  <a:schemeClr val="tx1"/>
                </a:solidFill>
                <a:latin typeface="Times New Roman" pitchFamily="18" charset="0"/>
              </a:defRPr>
            </a:lvl1pPr>
            <a:lvl2pPr marL="702756" indent="-270291" algn="l" eaLnBrk="0" hangingPunct="0">
              <a:spcBef>
                <a:spcPct val="30000"/>
              </a:spcBef>
              <a:defRPr sz="1500">
                <a:solidFill>
                  <a:schemeClr val="tx1"/>
                </a:solidFill>
                <a:latin typeface="Times New Roman" pitchFamily="18" charset="0"/>
              </a:defRPr>
            </a:lvl2pPr>
            <a:lvl3pPr marL="1081164" indent="-216233" algn="l" eaLnBrk="0" hangingPunct="0">
              <a:spcBef>
                <a:spcPct val="30000"/>
              </a:spcBef>
              <a:defRPr sz="1500">
                <a:solidFill>
                  <a:schemeClr val="tx1"/>
                </a:solidFill>
                <a:latin typeface="Times New Roman" pitchFamily="18" charset="0"/>
              </a:defRPr>
            </a:lvl3pPr>
            <a:lvl4pPr marL="1513629" indent="-216233" algn="l" eaLnBrk="0" hangingPunct="0">
              <a:spcBef>
                <a:spcPct val="30000"/>
              </a:spcBef>
              <a:defRPr sz="1500">
                <a:solidFill>
                  <a:schemeClr val="tx1"/>
                </a:solidFill>
                <a:latin typeface="Times New Roman" pitchFamily="18" charset="0"/>
              </a:defRPr>
            </a:lvl4pPr>
            <a:lvl5pPr marL="1946095" indent="-216233" algn="l" eaLnBrk="0" hangingPunct="0">
              <a:spcBef>
                <a:spcPct val="30000"/>
              </a:spcBef>
              <a:defRPr sz="1500">
                <a:solidFill>
                  <a:schemeClr val="tx1"/>
                </a:solidFill>
                <a:latin typeface="Times New Roman" pitchFamily="18" charset="0"/>
              </a:defRPr>
            </a:lvl5pPr>
            <a:lvl6pPr marL="2378560" indent="-216233" eaLnBrk="0" fontAlgn="base" hangingPunct="0">
              <a:spcBef>
                <a:spcPct val="30000"/>
              </a:spcBef>
              <a:spcAft>
                <a:spcPct val="0"/>
              </a:spcAft>
              <a:defRPr sz="1500">
                <a:solidFill>
                  <a:schemeClr val="tx1"/>
                </a:solidFill>
                <a:latin typeface="Times New Roman" pitchFamily="18" charset="0"/>
              </a:defRPr>
            </a:lvl6pPr>
            <a:lvl7pPr marL="2811026" indent="-216233" eaLnBrk="0" fontAlgn="base" hangingPunct="0">
              <a:spcBef>
                <a:spcPct val="30000"/>
              </a:spcBef>
              <a:spcAft>
                <a:spcPct val="0"/>
              </a:spcAft>
              <a:defRPr sz="1500">
                <a:solidFill>
                  <a:schemeClr val="tx1"/>
                </a:solidFill>
                <a:latin typeface="Times New Roman" pitchFamily="18" charset="0"/>
              </a:defRPr>
            </a:lvl7pPr>
            <a:lvl8pPr marL="3243491" indent="-216233" eaLnBrk="0" fontAlgn="base" hangingPunct="0">
              <a:spcBef>
                <a:spcPct val="30000"/>
              </a:spcBef>
              <a:spcAft>
                <a:spcPct val="0"/>
              </a:spcAft>
              <a:defRPr sz="1500">
                <a:solidFill>
                  <a:schemeClr val="tx1"/>
                </a:solidFill>
                <a:latin typeface="Times New Roman" pitchFamily="18" charset="0"/>
              </a:defRPr>
            </a:lvl8pPr>
            <a:lvl9pPr marL="3675957" indent="-216233" eaLnBrk="0" fontAlgn="base" hangingPunct="0">
              <a:spcBef>
                <a:spcPct val="30000"/>
              </a:spcBef>
              <a:spcAft>
                <a:spcPct val="0"/>
              </a:spcAft>
              <a:defRPr sz="1500">
                <a:solidFill>
                  <a:schemeClr val="tx1"/>
                </a:solidFill>
                <a:latin typeface="Times New Roman" pitchFamily="18" charset="0"/>
              </a:defRPr>
            </a:lvl9pPr>
          </a:lstStyle>
          <a:p>
            <a:pPr algn="r">
              <a:spcBef>
                <a:spcPct val="0"/>
              </a:spcBef>
            </a:pPr>
            <a:fld id="{DFFF6447-BA87-4B46-846B-831DA618782F}" type="slidenum">
              <a:rPr lang="en-US" altLang="da-DK" sz="1100"/>
              <a:pPr algn="r">
                <a:spcBef>
                  <a:spcPct val="0"/>
                </a:spcBef>
              </a:pPr>
              <a:t>54</a:t>
            </a:fld>
            <a:endParaRPr lang="en-US" altLang="da-DK" sz="1100"/>
          </a:p>
        </p:txBody>
      </p:sp>
      <p:sp>
        <p:nvSpPr>
          <p:cNvPr id="45059" name="Rectangle 2"/>
          <p:cNvSpPr>
            <a:spLocks noGrp="1" noRot="1" noChangeAspect="1" noChangeArrowheads="1" noTextEdit="1"/>
          </p:cNvSpPr>
          <p:nvPr>
            <p:ph type="sldImg"/>
          </p:nvPr>
        </p:nvSpPr>
        <p:spPr>
          <a:xfrm>
            <a:off x="685800" y="685800"/>
            <a:ext cx="5486400" cy="3429000"/>
          </a:xfrm>
          <a:ln/>
        </p:spPr>
      </p:sp>
      <p:sp>
        <p:nvSpPr>
          <p:cNvPr id="45060" name="Rectangle 3"/>
          <p:cNvSpPr>
            <a:spLocks noGrp="1" noChangeArrowheads="1"/>
          </p:cNvSpPr>
          <p:nvPr>
            <p:ph type="body" idx="1"/>
          </p:nvPr>
        </p:nvSpPr>
        <p:spPr>
          <a:xfrm>
            <a:off x="915293" y="4343703"/>
            <a:ext cx="5667375" cy="317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a-DK"/>
              <a:t>Fixed should be in test tree as it should not be deployed at customer site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C52D1D56-42A0-4E15-A7B7-13C5D7FE59CE}" type="slidenum">
              <a:rPr lang="en-US"/>
              <a:pPr>
                <a:defRPr/>
              </a:pPr>
              <a:t>‹#›</a:t>
            </a:fld>
            <a:endParaRPr lang="en-US"/>
          </a:p>
        </p:txBody>
      </p:sp>
    </p:spTree>
    <p:extLst>
      <p:ext uri="{BB962C8B-B14F-4D97-AF65-F5344CB8AC3E}">
        <p14:creationId xmlns:p14="http://schemas.microsoft.com/office/powerpoint/2010/main" val="322450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365"/>
            <a:ext cx="8229600" cy="596635"/>
          </a:xfrm>
        </p:spPr>
        <p:txBody>
          <a:bodyPr/>
          <a:lstStyle/>
          <a:p>
            <a:r>
              <a:rPr lang="en-US" dirty="0"/>
              <a:t>Click to edit Master title style</a:t>
            </a:r>
          </a:p>
        </p:txBody>
      </p:sp>
      <p:sp>
        <p:nvSpPr>
          <p:cNvPr id="3" name="Content Placeholder 2"/>
          <p:cNvSpPr>
            <a:spLocks noGrp="1"/>
          </p:cNvSpPr>
          <p:nvPr>
            <p:ph idx="1"/>
          </p:nvPr>
        </p:nvSpPr>
        <p:spPr>
          <a:xfrm>
            <a:off x="381000" y="952500"/>
            <a:ext cx="8305800" cy="4318000"/>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40390516-8E9A-4341-B9BC-EA7123011609}" type="slidenum">
              <a:rPr lang="en-US"/>
              <a:pPr>
                <a:defRPr/>
              </a:pPr>
              <a:t>‹#›</a:t>
            </a:fld>
            <a:endParaRPr lang="en-US"/>
          </a:p>
        </p:txBody>
      </p:sp>
    </p:spTree>
    <p:extLst>
      <p:ext uri="{BB962C8B-B14F-4D97-AF65-F5344CB8AC3E}">
        <p14:creationId xmlns:p14="http://schemas.microsoft.com/office/powerpoint/2010/main" val="409080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CS@AU</a:t>
            </a:r>
          </a:p>
        </p:txBody>
      </p:sp>
      <p:sp>
        <p:nvSpPr>
          <p:cNvPr id="8"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9" name="Slide Number Placeholder 5"/>
          <p:cNvSpPr>
            <a:spLocks noGrp="1"/>
          </p:cNvSpPr>
          <p:nvPr>
            <p:ph type="sldNum" sz="quarter" idx="12"/>
          </p:nvPr>
        </p:nvSpPr>
        <p:spPr/>
        <p:txBody>
          <a:bodyPr/>
          <a:lstStyle>
            <a:lvl1pPr>
              <a:defRPr/>
            </a:lvl1pPr>
          </a:lstStyle>
          <a:p>
            <a:pPr>
              <a:defRPr/>
            </a:pPr>
            <a:fld id="{B7A7411C-50F3-439B-A172-D78B9B44E8C3}" type="slidenum">
              <a:rPr lang="en-US"/>
              <a:pPr>
                <a:defRPr/>
              </a:pPr>
              <a:t>‹#›</a:t>
            </a:fld>
            <a:endParaRPr lang="en-US"/>
          </a:p>
        </p:txBody>
      </p:sp>
    </p:spTree>
    <p:extLst>
      <p:ext uri="{BB962C8B-B14F-4D97-AF65-F5344CB8AC3E}">
        <p14:creationId xmlns:p14="http://schemas.microsoft.com/office/powerpoint/2010/main" val="307424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CS@AU</a:t>
            </a:r>
          </a:p>
        </p:txBody>
      </p:sp>
      <p:sp>
        <p:nvSpPr>
          <p:cNvPr id="4"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5" name="Slide Number Placeholder 5"/>
          <p:cNvSpPr>
            <a:spLocks noGrp="1"/>
          </p:cNvSpPr>
          <p:nvPr>
            <p:ph type="sldNum" sz="quarter" idx="12"/>
          </p:nvPr>
        </p:nvSpPr>
        <p:spPr/>
        <p:txBody>
          <a:bodyPr/>
          <a:lstStyle>
            <a:lvl1pPr>
              <a:defRPr/>
            </a:lvl1pPr>
          </a:lstStyle>
          <a:p>
            <a:pPr>
              <a:defRPr/>
            </a:pPr>
            <a:fld id="{31E88395-51D4-402F-A507-1382C6CB3BD7}" type="slidenum">
              <a:rPr lang="en-US"/>
              <a:pPr>
                <a:defRPr/>
              </a:pPr>
              <a:t>‹#›</a:t>
            </a:fld>
            <a:endParaRPr lang="en-US"/>
          </a:p>
        </p:txBody>
      </p:sp>
    </p:spTree>
    <p:extLst>
      <p:ext uri="{BB962C8B-B14F-4D97-AF65-F5344CB8AC3E}">
        <p14:creationId xmlns:p14="http://schemas.microsoft.com/office/powerpoint/2010/main" val="320165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CS@AU</a:t>
            </a:r>
          </a:p>
        </p:txBody>
      </p:sp>
      <p:sp>
        <p:nvSpPr>
          <p:cNvPr id="3"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4" name="Slide Number Placeholder 5"/>
          <p:cNvSpPr>
            <a:spLocks noGrp="1"/>
          </p:cNvSpPr>
          <p:nvPr>
            <p:ph type="sldNum" sz="quarter" idx="12"/>
          </p:nvPr>
        </p:nvSpPr>
        <p:spPr/>
        <p:txBody>
          <a:bodyPr/>
          <a:lstStyle>
            <a:lvl1pPr>
              <a:defRPr/>
            </a:lvl1pPr>
          </a:lstStyle>
          <a:p>
            <a:pPr>
              <a:defRPr/>
            </a:pPr>
            <a:fld id="{3D6B4E74-E97A-4D90-BF5F-D9FADEB14404}" type="slidenum">
              <a:rPr lang="en-US"/>
              <a:pPr>
                <a:defRPr/>
              </a:pPr>
              <a:t>‹#›</a:t>
            </a:fld>
            <a:endParaRPr lang="en-US"/>
          </a:p>
        </p:txBody>
      </p:sp>
    </p:spTree>
    <p:extLst>
      <p:ext uri="{BB962C8B-B14F-4D97-AF65-F5344CB8AC3E}">
        <p14:creationId xmlns:p14="http://schemas.microsoft.com/office/powerpoint/2010/main" val="409551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CS@AU</a:t>
            </a:r>
          </a:p>
        </p:txBody>
      </p:sp>
      <p:sp>
        <p:nvSpPr>
          <p:cNvPr id="6"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7" name="Slide Number Placeholder 5"/>
          <p:cNvSpPr>
            <a:spLocks noGrp="1"/>
          </p:cNvSpPr>
          <p:nvPr>
            <p:ph type="sldNum" sz="quarter" idx="12"/>
          </p:nvPr>
        </p:nvSpPr>
        <p:spPr/>
        <p:txBody>
          <a:bodyPr/>
          <a:lstStyle>
            <a:lvl1pPr>
              <a:defRPr/>
            </a:lvl1pPr>
          </a:lstStyle>
          <a:p>
            <a:pPr>
              <a:defRPr/>
            </a:pPr>
            <a:fld id="{FBC2EDFE-52F1-47B6-86A3-4A0F783CCE84}" type="slidenum">
              <a:rPr lang="en-US"/>
              <a:pPr>
                <a:defRPr/>
              </a:pPr>
              <a:t>‹#›</a:t>
            </a:fld>
            <a:endParaRPr lang="en-US"/>
          </a:p>
        </p:txBody>
      </p:sp>
    </p:spTree>
    <p:extLst>
      <p:ext uri="{BB962C8B-B14F-4D97-AF65-F5344CB8AC3E}">
        <p14:creationId xmlns:p14="http://schemas.microsoft.com/office/powerpoint/2010/main" val="13384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CS@AU</a:t>
            </a:r>
          </a:p>
        </p:txBody>
      </p:sp>
      <p:sp>
        <p:nvSpPr>
          <p:cNvPr id="6"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7" name="Slide Number Placeholder 5"/>
          <p:cNvSpPr>
            <a:spLocks noGrp="1"/>
          </p:cNvSpPr>
          <p:nvPr>
            <p:ph type="sldNum" sz="quarter" idx="12"/>
          </p:nvPr>
        </p:nvSpPr>
        <p:spPr/>
        <p:txBody>
          <a:bodyPr/>
          <a:lstStyle>
            <a:lvl1pPr>
              <a:defRPr/>
            </a:lvl1pPr>
          </a:lstStyle>
          <a:p>
            <a:pPr>
              <a:defRPr/>
            </a:pPr>
            <a:fld id="{6AA6487A-C881-4656-BFDC-10A40E38B41B}" type="slidenum">
              <a:rPr lang="en-US"/>
              <a:pPr>
                <a:defRPr/>
              </a:pPr>
              <a:t>‹#›</a:t>
            </a:fld>
            <a:endParaRPr lang="en-US"/>
          </a:p>
        </p:txBody>
      </p:sp>
    </p:spTree>
    <p:extLst>
      <p:ext uri="{BB962C8B-B14F-4D97-AF65-F5344CB8AC3E}">
        <p14:creationId xmlns:p14="http://schemas.microsoft.com/office/powerpoint/2010/main" val="180145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BFC59740-54F6-453E-B57C-DF10E9722807}" type="slidenum">
              <a:rPr lang="en-US"/>
              <a:pPr>
                <a:defRPr/>
              </a:pPr>
              <a:t>‹#›</a:t>
            </a:fld>
            <a:endParaRPr lang="en-US"/>
          </a:p>
        </p:txBody>
      </p:sp>
    </p:spTree>
    <p:extLst>
      <p:ext uri="{BB962C8B-B14F-4D97-AF65-F5344CB8AC3E}">
        <p14:creationId xmlns:p14="http://schemas.microsoft.com/office/powerpoint/2010/main" val="356690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D9BEF36D-F0F7-4DB9-9ABE-45888DCD2443}" type="slidenum">
              <a:rPr lang="en-US"/>
              <a:pPr>
                <a:defRPr/>
              </a:pPr>
              <a:t>‹#›</a:t>
            </a:fld>
            <a:endParaRPr lang="en-US"/>
          </a:p>
        </p:txBody>
      </p:sp>
    </p:spTree>
    <p:extLst>
      <p:ext uri="{BB962C8B-B14F-4D97-AF65-F5344CB8AC3E}">
        <p14:creationId xmlns:p14="http://schemas.microsoft.com/office/powerpoint/2010/main" val="147028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81782"/>
            <a:ext cx="8229600" cy="59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1000" y="952500"/>
            <a:ext cx="8305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1000" y="5296959"/>
            <a:ext cx="2133600" cy="30427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CS@AU</a:t>
            </a: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Henrik Bærbak Christensen</a:t>
            </a: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fld id="{FC4B457A-9C89-40D9-BF1E-54D9B094FD96}" type="slidenum">
              <a:rPr lang="en-US"/>
              <a:pPr>
                <a:defRPr/>
              </a:pPr>
              <a:t>‹#›</a:t>
            </a:fld>
            <a:endParaRPr lang="en-US"/>
          </a:p>
        </p:txBody>
      </p:sp>
      <p:pic>
        <p:nvPicPr>
          <p:cNvPr id="1031" name="Picture 2" descr="http://mbg.au.dk/fileadmin/site_files/mb/Logoer/au/aulogo.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5725" y="58208"/>
            <a:ext cx="2091690" cy="82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3600" b="1">
          <a:solidFill>
            <a:schemeClr val="tx1"/>
          </a:solidFill>
          <a:latin typeface="Arial" charset="0"/>
          <a:cs typeface="Arial" charset="0"/>
        </a:defRPr>
      </a:lvl2pPr>
      <a:lvl3pPr algn="r" rtl="0" eaLnBrk="0" fontAlgn="base" hangingPunct="0">
        <a:spcBef>
          <a:spcPct val="0"/>
        </a:spcBef>
        <a:spcAft>
          <a:spcPct val="0"/>
        </a:spcAft>
        <a:defRPr sz="3600" b="1">
          <a:solidFill>
            <a:schemeClr val="tx1"/>
          </a:solidFill>
          <a:latin typeface="Arial" charset="0"/>
          <a:cs typeface="Arial" charset="0"/>
        </a:defRPr>
      </a:lvl3pPr>
      <a:lvl4pPr algn="r" rtl="0" eaLnBrk="0" fontAlgn="base" hangingPunct="0">
        <a:spcBef>
          <a:spcPct val="0"/>
        </a:spcBef>
        <a:spcAft>
          <a:spcPct val="0"/>
        </a:spcAft>
        <a:defRPr sz="3600" b="1">
          <a:solidFill>
            <a:schemeClr val="tx1"/>
          </a:solidFill>
          <a:latin typeface="Arial" charset="0"/>
          <a:cs typeface="Arial" charset="0"/>
        </a:defRPr>
      </a:lvl4pPr>
      <a:lvl5pPr algn="r" rtl="0" eaLnBrk="0" fontAlgn="base" hangingPunct="0">
        <a:spcBef>
          <a:spcPct val="0"/>
        </a:spcBef>
        <a:spcAft>
          <a:spcPct val="0"/>
        </a:spcAft>
        <a:defRPr sz="3600" b="1">
          <a:solidFill>
            <a:schemeClr val="tx1"/>
          </a:solidFill>
          <a:latin typeface="Arial" charset="0"/>
          <a:cs typeface="Arial" charset="0"/>
        </a:defRPr>
      </a:lvl5pPr>
      <a:lvl6pPr marL="457200" algn="r" rtl="0" fontAlgn="base">
        <a:spcBef>
          <a:spcPct val="0"/>
        </a:spcBef>
        <a:spcAft>
          <a:spcPct val="0"/>
        </a:spcAft>
        <a:defRPr sz="3600" b="1">
          <a:solidFill>
            <a:schemeClr val="tx1"/>
          </a:solidFill>
          <a:latin typeface="Arial" charset="0"/>
          <a:cs typeface="Arial" charset="0"/>
        </a:defRPr>
      </a:lvl6pPr>
      <a:lvl7pPr marL="914400" algn="r" rtl="0" fontAlgn="base">
        <a:spcBef>
          <a:spcPct val="0"/>
        </a:spcBef>
        <a:spcAft>
          <a:spcPct val="0"/>
        </a:spcAft>
        <a:defRPr sz="3600" b="1">
          <a:solidFill>
            <a:schemeClr val="tx1"/>
          </a:solidFill>
          <a:latin typeface="Arial" charset="0"/>
          <a:cs typeface="Arial" charset="0"/>
        </a:defRPr>
      </a:lvl7pPr>
      <a:lvl8pPr marL="1371600" algn="r" rtl="0" fontAlgn="base">
        <a:spcBef>
          <a:spcPct val="0"/>
        </a:spcBef>
        <a:spcAft>
          <a:spcPct val="0"/>
        </a:spcAft>
        <a:defRPr sz="3600" b="1">
          <a:solidFill>
            <a:schemeClr val="tx1"/>
          </a:solidFill>
          <a:latin typeface="Arial" charset="0"/>
          <a:cs typeface="Arial" charset="0"/>
        </a:defRPr>
      </a:lvl8pPr>
      <a:lvl9pPr marL="1828800" algn="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da-DK" altLang="en-US" dirty="0">
                <a:latin typeface="Arial" charset="0"/>
                <a:cs typeface="Arial" charset="0"/>
              </a:rPr>
              <a:t>Software Engineering</a:t>
            </a:r>
            <a:br>
              <a:rPr lang="da-DK" altLang="en-US" dirty="0">
                <a:latin typeface="Arial" charset="0"/>
                <a:cs typeface="Arial" charset="0"/>
              </a:rPr>
            </a:br>
            <a:r>
              <a:rPr lang="da-DK" altLang="en-US" dirty="0">
                <a:latin typeface="Arial" charset="0"/>
                <a:cs typeface="Arial" charset="0"/>
              </a:rPr>
              <a:t>and Architecture</a:t>
            </a:r>
          </a:p>
        </p:txBody>
      </p:sp>
      <p:sp>
        <p:nvSpPr>
          <p:cNvPr id="3" name="Subtitle 2"/>
          <p:cNvSpPr>
            <a:spLocks noGrp="1"/>
          </p:cNvSpPr>
          <p:nvPr>
            <p:ph type="subTitle" idx="1"/>
          </p:nvPr>
        </p:nvSpPr>
        <p:spPr/>
        <p:txBody>
          <a:bodyPr/>
          <a:lstStyle/>
          <a:p>
            <a:pPr>
              <a:defRPr/>
            </a:pPr>
            <a:r>
              <a:rPr lang="da-DK" dirty="0"/>
              <a:t>Test Doubles</a:t>
            </a:r>
          </a:p>
          <a:p>
            <a:pPr>
              <a:defRPr/>
            </a:pPr>
            <a:r>
              <a:rPr lang="da-DK" dirty="0"/>
              <a:t>… </a:t>
            </a:r>
            <a:r>
              <a:rPr lang="da-DK" dirty="0" err="1"/>
              <a:t>getting</a:t>
            </a:r>
            <a:r>
              <a:rPr lang="da-DK" dirty="0"/>
              <a:t> the </a:t>
            </a:r>
            <a:r>
              <a:rPr lang="da-DK" dirty="0" err="1"/>
              <a:t>world</a:t>
            </a:r>
            <a:r>
              <a:rPr lang="da-DK" dirty="0"/>
              <a:t> under test </a:t>
            </a:r>
            <a:r>
              <a:rPr lang="da-DK" dirty="0" err="1"/>
              <a:t>control</a:t>
            </a:r>
            <a:endParaRPr lang="da-D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da-DK" sz="3200" dirty="0"/>
              <a:t>Where does indirect input come from?</a:t>
            </a:r>
          </a:p>
        </p:txBody>
      </p:sp>
      <p:sp>
        <p:nvSpPr>
          <p:cNvPr id="11267" name="Rectangle 3"/>
          <p:cNvSpPr>
            <a:spLocks noGrp="1" noChangeArrowheads="1"/>
          </p:cNvSpPr>
          <p:nvPr>
            <p:ph idx="1"/>
          </p:nvPr>
        </p:nvSpPr>
        <p:spPr/>
        <p:txBody>
          <a:bodyPr/>
          <a:lstStyle/>
          <a:p>
            <a:pPr eaLnBrk="1" hangingPunct="1"/>
            <a:r>
              <a:rPr lang="en-GB" altLang="da-DK" dirty="0"/>
              <a:t>So, the 1000$ question is: where does the indirect input parameter come from?</a:t>
            </a:r>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r>
              <a:rPr lang="en-GB" altLang="da-DK" dirty="0"/>
              <a:t>Exercise: Name other types of indirect input?</a:t>
            </a:r>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53D6CA52-FBF9-46B0-B44D-6C3C1609B15B}" type="slidenum">
              <a:rPr lang="en-GB"/>
              <a:pPr>
                <a:defRPr/>
              </a:pPr>
              <a:t>10</a:t>
            </a:fld>
            <a:endParaRPr lang="en-GB"/>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13" y="2175933"/>
            <a:ext cx="6567487" cy="91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pic>
      <p:sp>
        <p:nvSpPr>
          <p:cNvPr id="10" name="Date Placeholder 9"/>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215693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da-DK"/>
              <a:t>Analysis: Code view</a:t>
            </a:r>
          </a:p>
        </p:txBody>
      </p:sp>
      <p:sp>
        <p:nvSpPr>
          <p:cNvPr id="12291" name="Rectangle 3"/>
          <p:cNvSpPr>
            <a:spLocks noGrp="1" noChangeArrowheads="1"/>
          </p:cNvSpPr>
          <p:nvPr>
            <p:ph idx="1"/>
          </p:nvPr>
        </p:nvSpPr>
        <p:spPr/>
        <p:txBody>
          <a:bodyPr/>
          <a:lstStyle/>
          <a:p>
            <a:pPr eaLnBrk="1" hangingPunct="1"/>
            <a:r>
              <a:rPr lang="en-GB" altLang="da-DK" dirty="0"/>
              <a:t>Structure of </a:t>
            </a:r>
            <a:r>
              <a:rPr lang="en-GB" altLang="da-DK" dirty="0" err="1"/>
              <a:t>xUnit</a:t>
            </a:r>
            <a:r>
              <a:rPr lang="en-GB" altLang="da-DK" dirty="0"/>
              <a:t> test cases</a:t>
            </a:r>
          </a:p>
          <a:p>
            <a:pPr eaLnBrk="1" hangingPunct="1"/>
            <a:endParaRPr lang="en-GB" altLang="da-DK" dirty="0"/>
          </a:p>
          <a:p>
            <a:pPr eaLnBrk="1" hangingPunct="1"/>
            <a:endParaRPr lang="en-GB" altLang="da-DK" dirty="0"/>
          </a:p>
          <a:p>
            <a:pPr eaLnBrk="1" hangingPunct="1"/>
            <a:endParaRPr lang="en-GB" altLang="da-DK" dirty="0"/>
          </a:p>
          <a:p>
            <a:pPr lvl="1" eaLnBrk="1" hangingPunct="1"/>
            <a:endParaRPr lang="en-GB" altLang="da-DK" dirty="0"/>
          </a:p>
          <a:p>
            <a:pPr lvl="1" eaLnBrk="1" hangingPunct="1"/>
            <a:endParaRPr lang="en-GB" altLang="da-DK" dirty="0"/>
          </a:p>
          <a:p>
            <a:pPr lvl="1" eaLnBrk="1" hangingPunct="1"/>
            <a:r>
              <a:rPr lang="en-GB" altLang="da-DK" dirty="0"/>
              <a:t>Collaboration diagram: interaction between objects</a:t>
            </a:r>
          </a:p>
          <a:p>
            <a:pPr eaLnBrk="1" hangingPunct="1"/>
            <a:r>
              <a:rPr lang="en-GB" altLang="da-DK" dirty="0"/>
              <a:t>DOU = Depended On Unit</a:t>
            </a:r>
          </a:p>
        </p:txBody>
      </p:sp>
      <p:sp>
        <p:nvSpPr>
          <p:cNvPr id="7" name="Footer Placeholder 4"/>
          <p:cNvSpPr>
            <a:spLocks noGrp="1"/>
          </p:cNvSpPr>
          <p:nvPr>
            <p:ph type="ftr" sz="quarter" idx="11"/>
          </p:nvPr>
        </p:nvSpPr>
        <p:spPr/>
        <p:txBody>
          <a:bodyPr/>
          <a:lstStyle/>
          <a:p>
            <a:pPr>
              <a:defRPr/>
            </a:pPr>
            <a:r>
              <a:rPr lang="en-GB"/>
              <a:t>Henrik Bærbak Christensen</a:t>
            </a:r>
          </a:p>
        </p:txBody>
      </p:sp>
      <p:sp>
        <p:nvSpPr>
          <p:cNvPr id="8" name="Slide Number Placeholder 5"/>
          <p:cNvSpPr>
            <a:spLocks noGrp="1"/>
          </p:cNvSpPr>
          <p:nvPr>
            <p:ph type="sldNum" sz="quarter" idx="12"/>
          </p:nvPr>
        </p:nvSpPr>
        <p:spPr/>
        <p:txBody>
          <a:bodyPr/>
          <a:lstStyle/>
          <a:p>
            <a:pPr>
              <a:defRPr/>
            </a:pPr>
            <a:fld id="{D5CA06B1-A90E-4C52-B45D-DF9E95D899F2}" type="slidenum">
              <a:rPr lang="en-GB"/>
              <a:pPr>
                <a:defRPr/>
              </a:pPr>
              <a:t>11</a:t>
            </a:fld>
            <a:endParaRPr lang="en-GB"/>
          </a:p>
        </p:txBody>
      </p:sp>
      <p:pic>
        <p:nvPicPr>
          <p:cNvPr id="1229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918"/>
            <a:ext cx="74866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pic>
      <p:sp>
        <p:nvSpPr>
          <p:cNvPr id="11" name="Date Placeholder 10"/>
          <p:cNvSpPr>
            <a:spLocks noGrp="1"/>
          </p:cNvSpPr>
          <p:nvPr>
            <p:ph type="dt" sz="quarter" idx="10"/>
          </p:nvPr>
        </p:nvSpPr>
        <p:spPr/>
        <p:txBody>
          <a:bodyPr/>
          <a:lstStyle/>
          <a:p>
            <a:pPr>
              <a:defRPr/>
            </a:pPr>
            <a:r>
              <a:rPr lang="da-DK"/>
              <a:t>CS, AU</a:t>
            </a:r>
            <a:endParaRPr lang="en-GB"/>
          </a:p>
        </p:txBody>
      </p:sp>
      <p:pic>
        <p:nvPicPr>
          <p:cNvPr id="3" name="Picture 2">
            <a:extLst>
              <a:ext uri="{FF2B5EF4-FFF2-40B4-BE49-F238E27FC236}">
                <a16:creationId xmlns:a16="http://schemas.microsoft.com/office/drawing/2014/main" id="{7B87EA38-F9E6-0D0D-A659-E43D4F113A59}"/>
              </a:ext>
            </a:extLst>
          </p:cNvPr>
          <p:cNvPicPr>
            <a:picLocks noChangeAspect="1"/>
          </p:cNvPicPr>
          <p:nvPr/>
        </p:nvPicPr>
        <p:blipFill>
          <a:blip r:embed="rId3"/>
          <a:stretch>
            <a:fillRect/>
          </a:stretch>
        </p:blipFill>
        <p:spPr>
          <a:xfrm>
            <a:off x="1185187" y="4241800"/>
            <a:ext cx="6773625" cy="1041400"/>
          </a:xfrm>
          <a:prstGeom prst="rect">
            <a:avLst/>
          </a:prstGeom>
        </p:spPr>
      </p:pic>
    </p:spTree>
    <p:extLst>
      <p:ext uri="{BB962C8B-B14F-4D97-AF65-F5344CB8AC3E}">
        <p14:creationId xmlns:p14="http://schemas.microsoft.com/office/powerpoint/2010/main" val="103256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da-DK"/>
              <a:t>Direct versus Indirect</a:t>
            </a:r>
          </a:p>
        </p:txBody>
      </p:sp>
      <p:sp>
        <p:nvSpPr>
          <p:cNvPr id="13315" name="Rectangle 3"/>
          <p:cNvSpPr>
            <a:spLocks noGrp="1" noChangeArrowheads="1"/>
          </p:cNvSpPr>
          <p:nvPr>
            <p:ph idx="1"/>
          </p:nvPr>
        </p:nvSpPr>
        <p:spPr/>
        <p:txBody>
          <a:bodyPr/>
          <a:lstStyle/>
          <a:p>
            <a:pPr eaLnBrk="1" hangingPunct="1"/>
            <a:endParaRPr lang="en-GB" altLang="da-DK"/>
          </a:p>
        </p:txBody>
      </p:sp>
      <p:sp>
        <p:nvSpPr>
          <p:cNvPr id="9" name="Footer Placeholder 4"/>
          <p:cNvSpPr>
            <a:spLocks noGrp="1"/>
          </p:cNvSpPr>
          <p:nvPr>
            <p:ph type="ftr" sz="quarter" idx="11"/>
          </p:nvPr>
        </p:nvSpPr>
        <p:spPr/>
        <p:txBody>
          <a:bodyPr/>
          <a:lstStyle/>
          <a:p>
            <a:pPr>
              <a:defRPr/>
            </a:pPr>
            <a:r>
              <a:rPr lang="en-GB"/>
              <a:t>Henrik Bærbak Christensen</a:t>
            </a:r>
          </a:p>
        </p:txBody>
      </p:sp>
      <p:sp>
        <p:nvSpPr>
          <p:cNvPr id="10" name="Slide Number Placeholder 5"/>
          <p:cNvSpPr>
            <a:spLocks noGrp="1"/>
          </p:cNvSpPr>
          <p:nvPr>
            <p:ph type="sldNum" sz="quarter" idx="12"/>
          </p:nvPr>
        </p:nvSpPr>
        <p:spPr/>
        <p:txBody>
          <a:bodyPr/>
          <a:lstStyle/>
          <a:p>
            <a:pPr>
              <a:defRPr/>
            </a:pPr>
            <a:fld id="{528E5D50-3C2E-4292-836B-63E072891502}" type="slidenum">
              <a:rPr lang="en-GB"/>
              <a:pPr>
                <a:defRPr/>
              </a:pPr>
              <a:t>12</a:t>
            </a:fld>
            <a:endParaRPr lang="en-GB"/>
          </a:p>
        </p:txBody>
      </p:sp>
      <p:sp>
        <p:nvSpPr>
          <p:cNvPr id="13318" name="Line 5"/>
          <p:cNvSpPr>
            <a:spLocks noChangeShapeType="1"/>
          </p:cNvSpPr>
          <p:nvPr/>
        </p:nvSpPr>
        <p:spPr bwMode="auto">
          <a:xfrm>
            <a:off x="2339975" y="3757083"/>
            <a:ext cx="1295400" cy="0"/>
          </a:xfrm>
          <a:prstGeom prst="line">
            <a:avLst/>
          </a:prstGeom>
          <a:noFill/>
          <a:ln w="38100">
            <a:solidFill>
              <a:srgbClr val="2100FF"/>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19" name="Text Box 6"/>
          <p:cNvSpPr txBox="1">
            <a:spLocks noChangeArrowheads="1"/>
          </p:cNvSpPr>
          <p:nvPr/>
        </p:nvSpPr>
        <p:spPr bwMode="auto">
          <a:xfrm>
            <a:off x="2283398" y="3937000"/>
            <a:ext cx="13260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b="1">
                <a:solidFill>
                  <a:srgbClr val="2100FF"/>
                </a:solidFill>
              </a:rPr>
              <a:t>Direct input</a:t>
            </a:r>
          </a:p>
        </p:txBody>
      </p:sp>
      <p:sp>
        <p:nvSpPr>
          <p:cNvPr id="13320" name="Line 7"/>
          <p:cNvSpPr>
            <a:spLocks noChangeShapeType="1"/>
          </p:cNvSpPr>
          <p:nvPr/>
        </p:nvSpPr>
        <p:spPr bwMode="auto">
          <a:xfrm>
            <a:off x="5630863" y="3757083"/>
            <a:ext cx="1295400" cy="0"/>
          </a:xfrm>
          <a:prstGeom prst="line">
            <a:avLst/>
          </a:prstGeom>
          <a:noFill/>
          <a:ln w="38100">
            <a:solidFill>
              <a:srgbClr val="2100FF"/>
            </a:solidFill>
            <a:round/>
            <a:headEnd type="triangle" w="lg" len="lg"/>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3321" name="Text Box 8"/>
          <p:cNvSpPr txBox="1">
            <a:spLocks noChangeArrowheads="1"/>
          </p:cNvSpPr>
          <p:nvPr/>
        </p:nvSpPr>
        <p:spPr bwMode="auto">
          <a:xfrm>
            <a:off x="5495723" y="3937000"/>
            <a:ext cx="14863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b="1">
                <a:solidFill>
                  <a:srgbClr val="2100FF"/>
                </a:solidFill>
              </a:rPr>
              <a:t>Indirect input</a:t>
            </a:r>
          </a:p>
        </p:txBody>
      </p:sp>
      <p:sp>
        <p:nvSpPr>
          <p:cNvPr id="11" name="Date Placeholder 10"/>
          <p:cNvSpPr>
            <a:spLocks noGrp="1"/>
          </p:cNvSpPr>
          <p:nvPr>
            <p:ph type="dt" sz="quarter" idx="10"/>
          </p:nvPr>
        </p:nvSpPr>
        <p:spPr/>
        <p:txBody>
          <a:bodyPr/>
          <a:lstStyle/>
          <a:p>
            <a:pPr>
              <a:defRPr/>
            </a:pPr>
            <a:r>
              <a:rPr lang="da-DK"/>
              <a:t>CS, AU</a:t>
            </a:r>
            <a:endParaRPr lang="en-GB"/>
          </a:p>
        </p:txBody>
      </p:sp>
      <p:pic>
        <p:nvPicPr>
          <p:cNvPr id="1332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81667"/>
            <a:ext cx="74866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pic>
    </p:spTree>
    <p:extLst>
      <p:ext uri="{BB962C8B-B14F-4D97-AF65-F5344CB8AC3E}">
        <p14:creationId xmlns:p14="http://schemas.microsoft.com/office/powerpoint/2010/main" val="2405263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3" y="1371600"/>
            <a:ext cx="74866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pic>
      <p:sp>
        <p:nvSpPr>
          <p:cNvPr id="14338" name="Rectangle 2"/>
          <p:cNvSpPr>
            <a:spLocks noGrp="1" noChangeArrowheads="1"/>
          </p:cNvSpPr>
          <p:nvPr>
            <p:ph type="title"/>
          </p:nvPr>
        </p:nvSpPr>
        <p:spPr/>
        <p:txBody>
          <a:bodyPr/>
          <a:lstStyle/>
          <a:p>
            <a:pPr eaLnBrk="1" hangingPunct="1"/>
            <a:r>
              <a:rPr lang="en-GB" altLang="da-DK"/>
              <a:t>The Gammatown Rate Policy</a:t>
            </a:r>
          </a:p>
        </p:txBody>
      </p:sp>
      <p:sp>
        <p:nvSpPr>
          <p:cNvPr id="14339" name="Rectangle 3"/>
          <p:cNvSpPr>
            <a:spLocks noGrp="1" noChangeArrowheads="1"/>
          </p:cNvSpPr>
          <p:nvPr>
            <p:ph idx="1"/>
          </p:nvPr>
        </p:nvSpPr>
        <p:spPr/>
        <p:txBody>
          <a:bodyPr/>
          <a:lstStyle/>
          <a:p>
            <a:pPr eaLnBrk="1" hangingPunct="1"/>
            <a:r>
              <a:rPr lang="en-GB" altLang="da-DK" dirty="0"/>
              <a:t>My DOU is the Java system clock:</a:t>
            </a:r>
          </a:p>
        </p:txBody>
      </p:sp>
      <p:sp>
        <p:nvSpPr>
          <p:cNvPr id="12" name="Footer Placeholder 4"/>
          <p:cNvSpPr>
            <a:spLocks noGrp="1"/>
          </p:cNvSpPr>
          <p:nvPr>
            <p:ph type="ftr" sz="quarter" idx="11"/>
          </p:nvPr>
        </p:nvSpPr>
        <p:spPr/>
        <p:txBody>
          <a:bodyPr/>
          <a:lstStyle/>
          <a:p>
            <a:pPr>
              <a:defRPr/>
            </a:pPr>
            <a:r>
              <a:rPr lang="en-GB"/>
              <a:t>Henrik Bærbak Christensen</a:t>
            </a:r>
          </a:p>
        </p:txBody>
      </p:sp>
      <p:sp>
        <p:nvSpPr>
          <p:cNvPr id="13" name="Slide Number Placeholder 5"/>
          <p:cNvSpPr>
            <a:spLocks noGrp="1"/>
          </p:cNvSpPr>
          <p:nvPr>
            <p:ph type="sldNum" sz="quarter" idx="12"/>
          </p:nvPr>
        </p:nvSpPr>
        <p:spPr/>
        <p:txBody>
          <a:bodyPr/>
          <a:lstStyle/>
          <a:p>
            <a:pPr>
              <a:defRPr/>
            </a:pPr>
            <a:fld id="{C2AB59E7-AEC1-49F1-B9A5-006BBD89BBEE}" type="slidenum">
              <a:rPr lang="en-GB"/>
              <a:pPr>
                <a:defRPr/>
              </a:pPr>
              <a:t>13</a:t>
            </a:fld>
            <a:endParaRPr lang="en-GB"/>
          </a:p>
        </p:txBody>
      </p:sp>
      <p:sp>
        <p:nvSpPr>
          <p:cNvPr id="14342" name="Text Box 5"/>
          <p:cNvSpPr txBox="1">
            <a:spLocks noChangeArrowheads="1"/>
          </p:cNvSpPr>
          <p:nvPr/>
        </p:nvSpPr>
        <p:spPr bwMode="auto">
          <a:xfrm>
            <a:off x="906881" y="3494617"/>
            <a:ext cx="10627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a:solidFill>
                  <a:schemeClr val="tx1"/>
                </a:solidFill>
              </a:rPr>
              <a:t>Test code</a:t>
            </a:r>
          </a:p>
        </p:txBody>
      </p:sp>
      <p:sp>
        <p:nvSpPr>
          <p:cNvPr id="14343" name="Text Box 6"/>
          <p:cNvSpPr txBox="1">
            <a:spLocks noChangeArrowheads="1"/>
          </p:cNvSpPr>
          <p:nvPr/>
        </p:nvSpPr>
        <p:spPr bwMode="auto">
          <a:xfrm>
            <a:off x="3337255" y="3494617"/>
            <a:ext cx="23615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a:solidFill>
                  <a:schemeClr val="tx1"/>
                </a:solidFill>
              </a:rPr>
              <a:t>AlternatingRateStrategy</a:t>
            </a:r>
          </a:p>
        </p:txBody>
      </p:sp>
      <p:sp>
        <p:nvSpPr>
          <p:cNvPr id="14344" name="Text Box 7"/>
          <p:cNvSpPr txBox="1">
            <a:spLocks noChangeArrowheads="1"/>
          </p:cNvSpPr>
          <p:nvPr/>
        </p:nvSpPr>
        <p:spPr bwMode="auto">
          <a:xfrm>
            <a:off x="6616390" y="3314700"/>
            <a:ext cx="1837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dirty="0">
                <a:solidFill>
                  <a:schemeClr val="tx1"/>
                </a:solidFill>
              </a:rPr>
              <a:t>System Clock:</a:t>
            </a:r>
          </a:p>
          <a:p>
            <a:pPr algn="ctr" eaLnBrk="1" hangingPunct="1">
              <a:spcBef>
                <a:spcPct val="0"/>
              </a:spcBef>
              <a:buFontTx/>
              <a:buNone/>
            </a:pPr>
            <a:r>
              <a:rPr lang="en-GB" altLang="da-DK" sz="1600" dirty="0" err="1">
                <a:solidFill>
                  <a:schemeClr val="tx1"/>
                </a:solidFill>
              </a:rPr>
              <a:t>java.time</a:t>
            </a:r>
            <a:r>
              <a:rPr lang="en-GB" altLang="da-DK" sz="1600" dirty="0">
                <a:solidFill>
                  <a:schemeClr val="tx1"/>
                </a:solidFill>
              </a:rPr>
              <a:t> package</a:t>
            </a:r>
          </a:p>
        </p:txBody>
      </p:sp>
      <p:sp>
        <p:nvSpPr>
          <p:cNvPr id="14345" name="Line 8"/>
          <p:cNvSpPr>
            <a:spLocks noChangeShapeType="1"/>
          </p:cNvSpPr>
          <p:nvPr/>
        </p:nvSpPr>
        <p:spPr bwMode="auto">
          <a:xfrm>
            <a:off x="2339975" y="4095221"/>
            <a:ext cx="1295400" cy="0"/>
          </a:xfrm>
          <a:prstGeom prst="line">
            <a:avLst/>
          </a:prstGeom>
          <a:noFill/>
          <a:ln w="38100">
            <a:solidFill>
              <a:srgbClr val="2100FF"/>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46" name="Text Box 9"/>
          <p:cNvSpPr txBox="1">
            <a:spLocks noChangeArrowheads="1"/>
          </p:cNvSpPr>
          <p:nvPr/>
        </p:nvSpPr>
        <p:spPr bwMode="auto">
          <a:xfrm>
            <a:off x="1913051" y="4275138"/>
            <a:ext cx="2077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b="1">
                <a:solidFill>
                  <a:srgbClr val="2100FF"/>
                </a:solidFill>
              </a:rPr>
              <a:t>Method parameters</a:t>
            </a:r>
          </a:p>
        </p:txBody>
      </p:sp>
      <p:sp>
        <p:nvSpPr>
          <p:cNvPr id="14347" name="Line 10"/>
          <p:cNvSpPr>
            <a:spLocks noChangeShapeType="1"/>
          </p:cNvSpPr>
          <p:nvPr/>
        </p:nvSpPr>
        <p:spPr bwMode="auto">
          <a:xfrm>
            <a:off x="5630863" y="4095221"/>
            <a:ext cx="1295400" cy="0"/>
          </a:xfrm>
          <a:prstGeom prst="line">
            <a:avLst/>
          </a:prstGeom>
          <a:noFill/>
          <a:ln w="38100">
            <a:solidFill>
              <a:srgbClr val="2100FF"/>
            </a:solidFill>
            <a:round/>
            <a:headEnd type="triangle" w="lg" len="lg"/>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4348" name="Text Box 11"/>
          <p:cNvSpPr txBox="1">
            <a:spLocks noChangeArrowheads="1"/>
          </p:cNvSpPr>
          <p:nvPr/>
        </p:nvSpPr>
        <p:spPr bwMode="auto">
          <a:xfrm>
            <a:off x="5009967" y="4275138"/>
            <a:ext cx="24673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b="1" dirty="0">
                <a:solidFill>
                  <a:srgbClr val="2100FF"/>
                </a:solidFill>
              </a:rPr>
              <a:t>Calling library methods</a:t>
            </a:r>
          </a:p>
        </p:txBody>
      </p:sp>
      <p:sp>
        <p:nvSpPr>
          <p:cNvPr id="14" name="Date Placeholder 13"/>
          <p:cNvSpPr>
            <a:spLocks noGrp="1"/>
          </p:cNvSpPr>
          <p:nvPr>
            <p:ph type="dt" sz="quarter" idx="10"/>
          </p:nvPr>
        </p:nvSpPr>
        <p:spPr/>
        <p:txBody>
          <a:bodyPr/>
          <a:lstStyle/>
          <a:p>
            <a:pPr>
              <a:defRPr/>
            </a:pPr>
            <a:r>
              <a:rPr lang="da-DK"/>
              <a:t>CS, AU</a:t>
            </a:r>
            <a:endParaRPr lang="en-GB"/>
          </a:p>
        </p:txBody>
      </p:sp>
      <p:pic>
        <p:nvPicPr>
          <p:cNvPr id="3" name="Picture 2">
            <a:extLst>
              <a:ext uri="{FF2B5EF4-FFF2-40B4-BE49-F238E27FC236}">
                <a16:creationId xmlns:a16="http://schemas.microsoft.com/office/drawing/2014/main" id="{67BD44B4-B72C-1FDE-D565-092A9019B27F}"/>
              </a:ext>
            </a:extLst>
          </p:cNvPr>
          <p:cNvPicPr>
            <a:picLocks noChangeAspect="1"/>
          </p:cNvPicPr>
          <p:nvPr/>
        </p:nvPicPr>
        <p:blipFill>
          <a:blip r:embed="rId3"/>
          <a:stretch>
            <a:fillRect/>
          </a:stretch>
        </p:blipFill>
        <p:spPr>
          <a:xfrm>
            <a:off x="6172200" y="4687134"/>
            <a:ext cx="2590800" cy="939318"/>
          </a:xfrm>
          <a:prstGeom prst="rect">
            <a:avLst/>
          </a:prstGeom>
        </p:spPr>
      </p:pic>
    </p:spTree>
    <p:extLst>
      <p:ext uri="{BB962C8B-B14F-4D97-AF65-F5344CB8AC3E}">
        <p14:creationId xmlns:p14="http://schemas.microsoft.com/office/powerpoint/2010/main" val="96323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043A34-F7DC-4BF4-8E9D-4FA1B6AD70B8}"/>
              </a:ext>
            </a:extLst>
          </p:cNvPr>
          <p:cNvSpPr/>
          <p:nvPr/>
        </p:nvSpPr>
        <p:spPr>
          <a:xfrm>
            <a:off x="304800" y="4457700"/>
            <a:ext cx="8382000" cy="8128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362" name="Rectangle 2"/>
          <p:cNvSpPr>
            <a:spLocks noGrp="1" noChangeArrowheads="1"/>
          </p:cNvSpPr>
          <p:nvPr>
            <p:ph type="title"/>
          </p:nvPr>
        </p:nvSpPr>
        <p:spPr/>
        <p:txBody>
          <a:bodyPr/>
          <a:lstStyle/>
          <a:p>
            <a:pPr eaLnBrk="1" hangingPunct="1"/>
            <a:r>
              <a:rPr lang="en-GB" altLang="da-DK"/>
              <a:t>The Challenge</a:t>
            </a:r>
          </a:p>
        </p:txBody>
      </p:sp>
      <p:sp>
        <p:nvSpPr>
          <p:cNvPr id="15363" name="Rectangle 3"/>
          <p:cNvSpPr>
            <a:spLocks noGrp="1" noChangeArrowheads="1"/>
          </p:cNvSpPr>
          <p:nvPr>
            <p:ph idx="1"/>
          </p:nvPr>
        </p:nvSpPr>
        <p:spPr/>
        <p:txBody>
          <a:bodyPr/>
          <a:lstStyle/>
          <a:p>
            <a:pPr eaLnBrk="1" hangingPunct="1"/>
            <a:r>
              <a:rPr lang="en-GB" altLang="da-DK"/>
              <a:t>This analysis allows me to state the challenge:</a:t>
            </a:r>
          </a:p>
          <a:p>
            <a:pPr eaLnBrk="1" hangingPunct="1"/>
            <a:endParaRPr lang="en-GB" altLang="da-DK"/>
          </a:p>
          <a:p>
            <a:pPr eaLnBrk="1" hangingPunct="1"/>
            <a:endParaRPr lang="en-GB" altLang="da-DK"/>
          </a:p>
          <a:p>
            <a:pPr eaLnBrk="1" hangingPunct="1"/>
            <a:endParaRPr lang="en-GB" altLang="da-DK"/>
          </a:p>
          <a:p>
            <a:pPr eaLnBrk="1" hangingPunct="1"/>
            <a:endParaRPr lang="en-GB" altLang="da-DK"/>
          </a:p>
          <a:p>
            <a:pPr eaLnBrk="1" hangingPunct="1"/>
            <a:endParaRPr lang="en-GB" altLang="da-DK"/>
          </a:p>
          <a:p>
            <a:pPr eaLnBrk="1" hangingPunct="1"/>
            <a:endParaRPr lang="en-GB" altLang="da-DK" i="1"/>
          </a:p>
          <a:p>
            <a:pPr eaLnBrk="1" hangingPunct="1"/>
            <a:endParaRPr lang="en-GB" altLang="da-DK" i="1"/>
          </a:p>
          <a:p>
            <a:pPr eaLnBrk="1" hangingPunct="1"/>
            <a:r>
              <a:rPr lang="en-GB" altLang="da-DK" i="1"/>
              <a:t>How can I make the DOU return values that are defined by the testing code?</a:t>
            </a:r>
          </a:p>
        </p:txBody>
      </p:sp>
      <p:sp>
        <p:nvSpPr>
          <p:cNvPr id="8" name="Footer Placeholder 4"/>
          <p:cNvSpPr>
            <a:spLocks noGrp="1"/>
          </p:cNvSpPr>
          <p:nvPr>
            <p:ph type="ftr" sz="quarter" idx="11"/>
          </p:nvPr>
        </p:nvSpPr>
        <p:spPr/>
        <p:txBody>
          <a:bodyPr/>
          <a:lstStyle/>
          <a:p>
            <a:pPr>
              <a:defRPr/>
            </a:pPr>
            <a:r>
              <a:rPr lang="en-GB"/>
              <a:t>Henrik Bærbak Christensen</a:t>
            </a:r>
          </a:p>
        </p:txBody>
      </p:sp>
      <p:sp>
        <p:nvSpPr>
          <p:cNvPr id="9" name="Slide Number Placeholder 5"/>
          <p:cNvSpPr>
            <a:spLocks noGrp="1"/>
          </p:cNvSpPr>
          <p:nvPr>
            <p:ph type="sldNum" sz="quarter" idx="12"/>
          </p:nvPr>
        </p:nvSpPr>
        <p:spPr/>
        <p:txBody>
          <a:bodyPr/>
          <a:lstStyle/>
          <a:p>
            <a:pPr>
              <a:defRPr/>
            </a:pPr>
            <a:fld id="{19FE3AA7-02AC-4CBC-AAED-8E48B1DC3E1F}" type="slidenum">
              <a:rPr lang="en-GB"/>
              <a:pPr>
                <a:defRPr/>
              </a:pPr>
              <a:t>14</a:t>
            </a:fld>
            <a:endParaRPr lang="en-GB"/>
          </a:p>
        </p:txBody>
      </p:sp>
      <p:sp>
        <p:nvSpPr>
          <p:cNvPr id="15366" name="Text Box 5"/>
          <p:cNvSpPr txBox="1">
            <a:spLocks noChangeArrowheads="1"/>
          </p:cNvSpPr>
          <p:nvPr/>
        </p:nvSpPr>
        <p:spPr bwMode="auto">
          <a:xfrm>
            <a:off x="906881" y="3897313"/>
            <a:ext cx="10627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a:solidFill>
                  <a:schemeClr val="tx1"/>
                </a:solidFill>
              </a:rPr>
              <a:t>Test code</a:t>
            </a:r>
          </a:p>
        </p:txBody>
      </p:sp>
      <p:sp>
        <p:nvSpPr>
          <p:cNvPr id="15367" name="Text Box 6"/>
          <p:cNvSpPr txBox="1">
            <a:spLocks noChangeArrowheads="1"/>
          </p:cNvSpPr>
          <p:nvPr/>
        </p:nvSpPr>
        <p:spPr bwMode="auto">
          <a:xfrm>
            <a:off x="3337255" y="3897313"/>
            <a:ext cx="23615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a:solidFill>
                  <a:schemeClr val="tx1"/>
                </a:solidFill>
              </a:rPr>
              <a:t>AlternatingRateStrategy</a:t>
            </a:r>
          </a:p>
        </p:txBody>
      </p:sp>
      <p:sp>
        <p:nvSpPr>
          <p:cNvPr id="15368" name="Text Box 8"/>
          <p:cNvSpPr txBox="1">
            <a:spLocks noChangeArrowheads="1"/>
          </p:cNvSpPr>
          <p:nvPr/>
        </p:nvSpPr>
        <p:spPr bwMode="auto">
          <a:xfrm>
            <a:off x="6583520" y="3549386"/>
            <a:ext cx="18649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a:solidFill>
                  <a:schemeClr val="tx1"/>
                </a:solidFill>
              </a:rPr>
              <a:t>System Clock</a:t>
            </a:r>
          </a:p>
          <a:p>
            <a:pPr algn="ctr" eaLnBrk="1" hangingPunct="1">
              <a:spcBef>
                <a:spcPct val="0"/>
              </a:spcBef>
              <a:buFontTx/>
              <a:buNone/>
            </a:pPr>
            <a:r>
              <a:rPr lang="en-GB" altLang="da-DK" sz="1600">
                <a:solidFill>
                  <a:schemeClr val="tx1"/>
                </a:solidFill>
              </a:rPr>
              <a:t>System.DateTime </a:t>
            </a:r>
          </a:p>
          <a:p>
            <a:pPr algn="ctr" eaLnBrk="1" hangingPunct="1">
              <a:spcBef>
                <a:spcPct val="0"/>
              </a:spcBef>
              <a:buFontTx/>
              <a:buNone/>
            </a:pPr>
            <a:r>
              <a:rPr lang="en-GB" altLang="da-DK" sz="1600">
                <a:solidFill>
                  <a:schemeClr val="tx1"/>
                </a:solidFill>
              </a:rPr>
              <a:t>java.util.Calendar</a:t>
            </a:r>
          </a:p>
        </p:txBody>
      </p:sp>
      <p:sp>
        <p:nvSpPr>
          <p:cNvPr id="10" name="Date Placeholder 9"/>
          <p:cNvSpPr>
            <a:spLocks noGrp="1"/>
          </p:cNvSpPr>
          <p:nvPr>
            <p:ph type="dt" sz="quarter" idx="10"/>
          </p:nvPr>
        </p:nvSpPr>
        <p:spPr/>
        <p:txBody>
          <a:bodyPr/>
          <a:lstStyle/>
          <a:p>
            <a:pPr>
              <a:defRPr/>
            </a:pPr>
            <a:r>
              <a:rPr lang="da-DK"/>
              <a:t>CS, AU</a:t>
            </a:r>
            <a:endParaRPr lang="en-GB"/>
          </a:p>
        </p:txBody>
      </p:sp>
      <p:pic>
        <p:nvPicPr>
          <p:cNvPr id="1537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3" y="1481667"/>
            <a:ext cx="74866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pic>
    </p:spTree>
    <p:extLst>
      <p:ext uri="{BB962C8B-B14F-4D97-AF65-F5344CB8AC3E}">
        <p14:creationId xmlns:p14="http://schemas.microsoft.com/office/powerpoint/2010/main" val="371364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da-DK"/>
              <a:t>Analysis</a:t>
            </a:r>
          </a:p>
        </p:txBody>
      </p:sp>
      <p:sp>
        <p:nvSpPr>
          <p:cNvPr id="16387" name="Rectangle 3"/>
          <p:cNvSpPr>
            <a:spLocks noGrp="1" noChangeArrowheads="1"/>
          </p:cNvSpPr>
          <p:nvPr>
            <p:ph idx="1"/>
          </p:nvPr>
        </p:nvSpPr>
        <p:spPr/>
        <p:txBody>
          <a:bodyPr/>
          <a:lstStyle/>
          <a:p>
            <a:pPr eaLnBrk="1" hangingPunct="1"/>
            <a:r>
              <a:rPr lang="en-GB" altLang="da-DK" dirty="0"/>
              <a:t>Basically, it is a </a:t>
            </a:r>
            <a:r>
              <a:rPr lang="en-GB" altLang="da-DK" i="1" dirty="0"/>
              <a:t>variability problem</a:t>
            </a:r>
          </a:p>
          <a:p>
            <a:pPr lvl="1" eaLnBrk="1" hangingPunct="1"/>
            <a:r>
              <a:rPr lang="en-GB" altLang="da-DK" i="1" dirty="0"/>
              <a:t>During testing</a:t>
            </a:r>
            <a:r>
              <a:rPr lang="en-GB" altLang="da-DK" dirty="0"/>
              <a:t>, use data given by test code</a:t>
            </a:r>
          </a:p>
          <a:p>
            <a:pPr lvl="1" eaLnBrk="1" hangingPunct="1"/>
            <a:r>
              <a:rPr lang="en-GB" altLang="da-DK" i="1" dirty="0"/>
              <a:t>During normal operations</a:t>
            </a:r>
            <a:r>
              <a:rPr lang="en-GB" altLang="da-DK" dirty="0"/>
              <a:t>, use data given by system</a:t>
            </a:r>
          </a:p>
          <a:p>
            <a:pPr eaLnBrk="1" hangingPunct="1"/>
            <a:endParaRPr lang="en-GB" altLang="da-DK" dirty="0"/>
          </a:p>
          <a:p>
            <a:pPr eaLnBrk="1" hangingPunct="1"/>
            <a:r>
              <a:rPr lang="en-GB" altLang="da-DK" dirty="0"/>
              <a:t>So, I can reuse my previous analysis</a:t>
            </a:r>
          </a:p>
          <a:p>
            <a:pPr lvl="1" eaLnBrk="1" hangingPunct="1"/>
            <a:r>
              <a:rPr lang="en-GB" altLang="da-DK" dirty="0"/>
              <a:t>parametric proposal</a:t>
            </a:r>
          </a:p>
          <a:p>
            <a:pPr lvl="1" eaLnBrk="1" hangingPunct="1"/>
            <a:r>
              <a:rPr lang="en-GB" altLang="da-DK" dirty="0"/>
              <a:t>polymorphic proposal</a:t>
            </a:r>
          </a:p>
          <a:p>
            <a:pPr lvl="1" eaLnBrk="1" hangingPunct="1"/>
            <a:r>
              <a:rPr lang="en-GB" altLang="da-DK" dirty="0"/>
              <a:t>compositional proposal</a:t>
            </a:r>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B895D0E0-BEF2-481D-9D72-F4928283FC6B}" type="slidenum">
              <a:rPr lang="en-GB"/>
              <a:pPr>
                <a:defRPr/>
              </a:pPr>
              <a:t>15</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
        <p:nvSpPr>
          <p:cNvPr id="2" name="Rectangle 1">
            <a:extLst>
              <a:ext uri="{FF2B5EF4-FFF2-40B4-BE49-F238E27FC236}">
                <a16:creationId xmlns:a16="http://schemas.microsoft.com/office/drawing/2014/main" id="{E8ECEBAC-B68D-4E55-8F7E-640A491C2683}"/>
              </a:ext>
            </a:extLst>
          </p:cNvPr>
          <p:cNvSpPr/>
          <p:nvPr/>
        </p:nvSpPr>
        <p:spPr>
          <a:xfrm>
            <a:off x="4419600" y="3390900"/>
            <a:ext cx="4038600" cy="1752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da-DK" dirty="0">
                <a:latin typeface="Arial" panose="020B0604020202020204" pitchFamily="34" charset="0"/>
                <a:cs typeface="Arial" panose="020B0604020202020204" pitchFamily="34" charset="0"/>
              </a:rPr>
              <a:t>Scientists like to do this all the time! If we can rephrase a new question into an old one, whose answer is known – then we are done </a:t>
            </a:r>
            <a:r>
              <a:rPr lang="da-DK" dirty="0">
                <a:latin typeface="Arial" panose="020B0604020202020204" pitchFamily="34" charset="0"/>
                <a:cs typeface="Arial" panose="020B0604020202020204" pitchFamily="34" charset="0"/>
                <a:sym typeface="Wingdings" panose="05000000000000000000" pitchFamily="2" charset="2"/>
              </a:rPr>
              <a:t></a:t>
            </a:r>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854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da-DK"/>
              <a:t>Parametric</a:t>
            </a:r>
          </a:p>
        </p:txBody>
      </p:sp>
      <p:sp>
        <p:nvSpPr>
          <p:cNvPr id="17411" name="Rectangle 3"/>
          <p:cNvSpPr>
            <a:spLocks noGrp="1" noChangeArrowheads="1"/>
          </p:cNvSpPr>
          <p:nvPr>
            <p:ph idx="1"/>
          </p:nvPr>
        </p:nvSpPr>
        <p:spPr/>
        <p:txBody>
          <a:bodyPr/>
          <a:lstStyle/>
          <a:p>
            <a:pPr eaLnBrk="1" hangingPunct="1"/>
            <a:r>
              <a:rPr lang="en-GB" altLang="da-DK" dirty="0"/>
              <a:t>This is perhaps the oldest solution in the C world</a:t>
            </a:r>
          </a:p>
          <a:p>
            <a:pPr eaLnBrk="1" hangingPunct="1"/>
            <a:endParaRPr lang="en-GB" altLang="da-DK" dirty="0"/>
          </a:p>
          <a:p>
            <a:pPr eaLnBrk="1" hangingPunct="1"/>
            <a:r>
              <a:rPr lang="en-GB" altLang="da-DK" dirty="0"/>
              <a:t>#</a:t>
            </a:r>
            <a:r>
              <a:rPr lang="en-GB" altLang="da-DK" dirty="0" err="1"/>
              <a:t>ifdef</a:t>
            </a:r>
            <a:r>
              <a:rPr lang="en-GB" altLang="da-DK" dirty="0"/>
              <a:t> DEBUG</a:t>
            </a:r>
          </a:p>
          <a:p>
            <a:pPr eaLnBrk="1" hangingPunct="1"/>
            <a:r>
              <a:rPr lang="en-GB" altLang="da-DK" dirty="0"/>
              <a:t>  today = PRESET_VALUE;</a:t>
            </a:r>
          </a:p>
          <a:p>
            <a:pPr eaLnBrk="1" hangingPunct="1"/>
            <a:r>
              <a:rPr lang="en-GB" altLang="da-DK" dirty="0"/>
              <a:t>#else</a:t>
            </a:r>
          </a:p>
          <a:p>
            <a:pPr eaLnBrk="1" hangingPunct="1"/>
            <a:r>
              <a:rPr lang="en-GB" altLang="da-DK" dirty="0"/>
              <a:t>  today = (get date from clock);</a:t>
            </a:r>
          </a:p>
          <a:p>
            <a:pPr eaLnBrk="1" hangingPunct="1"/>
            <a:r>
              <a:rPr lang="en-GB" altLang="da-DK" dirty="0"/>
              <a:t>#</a:t>
            </a:r>
          </a:p>
          <a:p>
            <a:pPr eaLnBrk="1" hangingPunct="1"/>
            <a:r>
              <a:rPr lang="en-GB" altLang="da-DK" dirty="0"/>
              <a:t>return today == Saturday || today == Sunday;</a:t>
            </a:r>
          </a:p>
          <a:p>
            <a:pPr eaLnBrk="1" hangingPunct="1"/>
            <a:endParaRPr lang="en-GB" altLang="da-DK" dirty="0"/>
          </a:p>
          <a:p>
            <a:pPr eaLnBrk="1" hangingPunct="1"/>
            <a:endParaRPr lang="en-GB" altLang="da-DK" dirty="0"/>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0E506BB7-5296-4117-9F2C-2FFED61071F6}" type="slidenum">
              <a:rPr lang="en-GB"/>
              <a:pPr>
                <a:defRPr/>
              </a:pPr>
              <a:t>16</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377895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da-DK"/>
              <a:t>Polymorphic</a:t>
            </a:r>
          </a:p>
        </p:txBody>
      </p:sp>
      <p:sp>
        <p:nvSpPr>
          <p:cNvPr id="18435" name="Rectangle 3"/>
          <p:cNvSpPr>
            <a:spLocks noGrp="1" noChangeArrowheads="1"/>
          </p:cNvSpPr>
          <p:nvPr>
            <p:ph idx="1"/>
          </p:nvPr>
        </p:nvSpPr>
        <p:spPr/>
        <p:txBody>
          <a:bodyPr/>
          <a:lstStyle/>
          <a:p>
            <a:pPr eaLnBrk="1" hangingPunct="1"/>
            <a:r>
              <a:rPr lang="en-GB" altLang="da-DK" dirty="0" err="1"/>
              <a:t>Subclassing</a:t>
            </a:r>
            <a:r>
              <a:rPr lang="en-GB" altLang="da-DK" dirty="0"/>
              <a:t>...</a:t>
            </a:r>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r>
              <a:rPr lang="en-GB" altLang="da-DK" dirty="0"/>
              <a:t>Actually, a quite reasonable approach...</a:t>
            </a:r>
          </a:p>
          <a:p>
            <a:pPr lvl="1" eaLnBrk="1" hangingPunct="1"/>
            <a:r>
              <a:rPr lang="en-GB" altLang="da-DK" dirty="0"/>
              <a:t>If you locate the </a:t>
            </a:r>
            <a:r>
              <a:rPr lang="en-GB" altLang="da-DK" dirty="0" err="1"/>
              <a:t>TestAlterna</a:t>
            </a:r>
            <a:r>
              <a:rPr lang="en-GB" altLang="da-DK" dirty="0"/>
              <a:t>… in the /test tree in the codebase</a:t>
            </a:r>
          </a:p>
          <a:p>
            <a:pPr eaLnBrk="1" hangingPunct="1"/>
            <a:r>
              <a:rPr lang="en-GB" altLang="da-DK" dirty="0"/>
              <a:t>Argue why!!!</a:t>
            </a:r>
          </a:p>
          <a:p>
            <a:pPr eaLnBrk="1" hangingPunct="1"/>
            <a:r>
              <a:rPr lang="en-GB" altLang="da-DK" dirty="0" err="1"/>
              <a:t>Hm</a:t>
            </a:r>
            <a:r>
              <a:rPr lang="en-GB" altLang="da-DK" dirty="0"/>
              <a:t>, liability: </a:t>
            </a:r>
            <a:r>
              <a:rPr lang="en-GB" altLang="da-DK" i="1" dirty="0"/>
              <a:t>Have to make </a:t>
            </a:r>
            <a:r>
              <a:rPr lang="en-GB" altLang="da-DK" i="1" dirty="0" err="1"/>
              <a:t>isWeekend</a:t>
            </a:r>
            <a:r>
              <a:rPr lang="en-GB" altLang="da-DK" i="1" dirty="0"/>
              <a:t>() ‘non private’</a:t>
            </a:r>
            <a:endParaRPr lang="en-GB" altLang="da-DK" dirty="0"/>
          </a:p>
        </p:txBody>
      </p:sp>
      <p:sp>
        <p:nvSpPr>
          <p:cNvPr id="8" name="Footer Placeholder 4"/>
          <p:cNvSpPr>
            <a:spLocks noGrp="1"/>
          </p:cNvSpPr>
          <p:nvPr>
            <p:ph type="ftr" sz="quarter" idx="11"/>
          </p:nvPr>
        </p:nvSpPr>
        <p:spPr/>
        <p:txBody>
          <a:bodyPr/>
          <a:lstStyle/>
          <a:p>
            <a:pPr>
              <a:defRPr/>
            </a:pPr>
            <a:r>
              <a:rPr lang="en-GB"/>
              <a:t>Henrik Bærbak Christensen</a:t>
            </a:r>
          </a:p>
        </p:txBody>
      </p:sp>
      <p:sp>
        <p:nvSpPr>
          <p:cNvPr id="9" name="Slide Number Placeholder 5"/>
          <p:cNvSpPr>
            <a:spLocks noGrp="1"/>
          </p:cNvSpPr>
          <p:nvPr>
            <p:ph type="sldNum" sz="quarter" idx="12"/>
          </p:nvPr>
        </p:nvSpPr>
        <p:spPr/>
        <p:txBody>
          <a:bodyPr/>
          <a:lstStyle/>
          <a:p>
            <a:pPr>
              <a:defRPr/>
            </a:pPr>
            <a:fld id="{76AB97B9-AF20-4856-A376-546BBA8B0FB6}" type="slidenum">
              <a:rPr lang="en-GB"/>
              <a:pPr>
                <a:defRPr/>
              </a:pPr>
              <a:t>17</a:t>
            </a:fld>
            <a:endParaRPr lang="en-GB"/>
          </a:p>
        </p:txBody>
      </p:sp>
      <p:sp>
        <p:nvSpPr>
          <p:cNvPr id="18438" name="Rectangle 4"/>
          <p:cNvSpPr>
            <a:spLocks noChangeArrowheads="1"/>
          </p:cNvSpPr>
          <p:nvPr/>
        </p:nvSpPr>
        <p:spPr bwMode="auto">
          <a:xfrm>
            <a:off x="304800" y="1583588"/>
            <a:ext cx="2762250" cy="338554"/>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a:solidFill>
                  <a:schemeClr val="tx1"/>
                </a:solidFill>
              </a:rPr>
              <a:t>AlternatingRateStrategy</a:t>
            </a:r>
          </a:p>
        </p:txBody>
      </p:sp>
      <p:sp>
        <p:nvSpPr>
          <p:cNvPr id="18439" name="AutoShape 5"/>
          <p:cNvSpPr>
            <a:spLocks noChangeArrowheads="1"/>
          </p:cNvSpPr>
          <p:nvPr/>
        </p:nvSpPr>
        <p:spPr bwMode="auto">
          <a:xfrm>
            <a:off x="1544037" y="1943100"/>
            <a:ext cx="316830" cy="168131"/>
          </a:xfrm>
          <a:prstGeom prst="triangle">
            <a:avLst>
              <a:gd name="adj" fmla="val 50000"/>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a-DK" altLang="da-DK" sz="1600">
              <a:solidFill>
                <a:schemeClr val="tx1"/>
              </a:solidFill>
            </a:endParaRPr>
          </a:p>
        </p:txBody>
      </p:sp>
      <p:sp>
        <p:nvSpPr>
          <p:cNvPr id="18440" name="Rectangle 6"/>
          <p:cNvSpPr>
            <a:spLocks noChangeArrowheads="1"/>
          </p:cNvSpPr>
          <p:nvPr/>
        </p:nvSpPr>
        <p:spPr bwMode="auto">
          <a:xfrm>
            <a:off x="449262" y="2844327"/>
            <a:ext cx="3168650" cy="338554"/>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dirty="0" err="1">
                <a:solidFill>
                  <a:schemeClr val="tx1"/>
                </a:solidFill>
              </a:rPr>
              <a:t>TestAlternatingRateStrategy</a:t>
            </a:r>
            <a:endParaRPr lang="en-GB" altLang="da-DK" sz="1600" dirty="0">
              <a:solidFill>
                <a:schemeClr val="tx1"/>
              </a:solidFill>
            </a:endParaRPr>
          </a:p>
        </p:txBody>
      </p:sp>
      <p:sp>
        <p:nvSpPr>
          <p:cNvPr id="18441" name="Line 7"/>
          <p:cNvSpPr>
            <a:spLocks noChangeShapeType="1"/>
          </p:cNvSpPr>
          <p:nvPr/>
        </p:nvSpPr>
        <p:spPr bwMode="auto">
          <a:xfrm>
            <a:off x="1698626" y="2098146"/>
            <a:ext cx="263525" cy="7593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0" name="Date Placeholder 9"/>
          <p:cNvSpPr>
            <a:spLocks noGrp="1"/>
          </p:cNvSpPr>
          <p:nvPr>
            <p:ph type="dt" sz="quarter" idx="10"/>
          </p:nvPr>
        </p:nvSpPr>
        <p:spPr/>
        <p:txBody>
          <a:bodyPr/>
          <a:lstStyle/>
          <a:p>
            <a:pPr>
              <a:defRPr/>
            </a:pPr>
            <a:r>
              <a:rPr lang="da-DK"/>
              <a:t>CS, AU</a:t>
            </a:r>
            <a:endParaRPr lang="en-GB"/>
          </a:p>
        </p:txBody>
      </p:sp>
      <p:pic>
        <p:nvPicPr>
          <p:cNvPr id="3" name="Picture 2"/>
          <p:cNvPicPr>
            <a:picLocks noChangeAspect="1"/>
          </p:cNvPicPr>
          <p:nvPr/>
        </p:nvPicPr>
        <p:blipFill>
          <a:blip r:embed="rId3"/>
          <a:stretch>
            <a:fillRect/>
          </a:stretch>
        </p:blipFill>
        <p:spPr>
          <a:xfrm>
            <a:off x="3866022" y="963386"/>
            <a:ext cx="4983531" cy="2438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13027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39D33D-599E-4E52-8EAA-7A4D42F0C5B6}"/>
              </a:ext>
            </a:extLst>
          </p:cNvPr>
          <p:cNvPicPr>
            <a:picLocks noChangeAspect="1"/>
          </p:cNvPicPr>
          <p:nvPr/>
        </p:nvPicPr>
        <p:blipFill>
          <a:blip r:embed="rId2"/>
          <a:stretch>
            <a:fillRect/>
          </a:stretch>
        </p:blipFill>
        <p:spPr>
          <a:xfrm>
            <a:off x="523875" y="1543050"/>
            <a:ext cx="8096250" cy="2914650"/>
          </a:xfrm>
          <a:prstGeom prst="rect">
            <a:avLst/>
          </a:prstGeom>
        </p:spPr>
      </p:pic>
      <p:sp>
        <p:nvSpPr>
          <p:cNvPr id="19458" name="Rectangle 2"/>
          <p:cNvSpPr>
            <a:spLocks noGrp="1" noChangeArrowheads="1"/>
          </p:cNvSpPr>
          <p:nvPr>
            <p:ph type="title"/>
          </p:nvPr>
        </p:nvSpPr>
        <p:spPr/>
        <p:txBody>
          <a:bodyPr/>
          <a:lstStyle/>
          <a:p>
            <a:pPr eaLnBrk="1" hangingPunct="1"/>
            <a:r>
              <a:rPr lang="en-GB" altLang="da-DK"/>
              <a:t>Compositional</a:t>
            </a:r>
          </a:p>
        </p:txBody>
      </p:sp>
      <p:sp>
        <p:nvSpPr>
          <p:cNvPr id="19459" name="Rectangle 3"/>
          <p:cNvSpPr>
            <a:spLocks noGrp="1" noChangeArrowheads="1"/>
          </p:cNvSpPr>
          <p:nvPr>
            <p:ph idx="1"/>
          </p:nvPr>
        </p:nvSpPr>
        <p:spPr/>
        <p:txBody>
          <a:bodyPr/>
          <a:lstStyle/>
          <a:p>
            <a:pPr eaLnBrk="1" hangingPunct="1"/>
            <a:r>
              <a:rPr lang="en-GB" altLang="da-DK"/>
              <a:t>3-1-2 leads to yet another Strategy Pattern:</a:t>
            </a:r>
          </a:p>
          <a:p>
            <a:pPr lvl="1" eaLnBrk="1" hangingPunct="1"/>
            <a:endParaRPr lang="en-GB" altLang="da-DK"/>
          </a:p>
        </p:txBody>
      </p:sp>
      <p:sp>
        <p:nvSpPr>
          <p:cNvPr id="6" name="Footer Placeholder 4"/>
          <p:cNvSpPr>
            <a:spLocks noGrp="1"/>
          </p:cNvSpPr>
          <p:nvPr>
            <p:ph type="ftr" sz="quarter" idx="11"/>
          </p:nvPr>
        </p:nvSpPr>
        <p:spPr/>
        <p:txBody>
          <a:bodyPr/>
          <a:lstStyle/>
          <a:p>
            <a:pPr>
              <a:defRPr/>
            </a:pPr>
            <a:r>
              <a:rPr lang="en-GB"/>
              <a:t>Henrik Bærbak Christensen</a:t>
            </a:r>
          </a:p>
        </p:txBody>
      </p:sp>
      <p:sp>
        <p:nvSpPr>
          <p:cNvPr id="7" name="Slide Number Placeholder 5"/>
          <p:cNvSpPr>
            <a:spLocks noGrp="1"/>
          </p:cNvSpPr>
          <p:nvPr>
            <p:ph type="sldNum" sz="quarter" idx="12"/>
          </p:nvPr>
        </p:nvSpPr>
        <p:spPr/>
        <p:txBody>
          <a:bodyPr/>
          <a:lstStyle/>
          <a:p>
            <a:pPr>
              <a:defRPr/>
            </a:pPr>
            <a:fld id="{037E9A88-6390-45D6-974A-ABE9647D9DD0}" type="slidenum">
              <a:rPr lang="en-GB"/>
              <a:pPr>
                <a:defRPr/>
              </a:pPr>
              <a:t>18</a:t>
            </a:fld>
            <a:endParaRPr lang="en-GB"/>
          </a:p>
        </p:txBody>
      </p:sp>
      <p:sp>
        <p:nvSpPr>
          <p:cNvPr id="19463" name="Line 5"/>
          <p:cNvSpPr>
            <a:spLocks noChangeShapeType="1"/>
          </p:cNvSpPr>
          <p:nvPr/>
        </p:nvSpPr>
        <p:spPr bwMode="auto">
          <a:xfrm>
            <a:off x="1981200" y="2857500"/>
            <a:ext cx="2736850" cy="0"/>
          </a:xfrm>
          <a:prstGeom prst="line">
            <a:avLst/>
          </a:prstGeom>
          <a:noFill/>
          <a:ln w="38100">
            <a:solidFill>
              <a:srgbClr val="2100FF"/>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8" name="Date Placeholder 7"/>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2233968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7672D6-21A9-41EE-A60B-7568EFBE5B27}"/>
              </a:ext>
            </a:extLst>
          </p:cNvPr>
          <p:cNvPicPr>
            <a:picLocks noChangeAspect="1"/>
          </p:cNvPicPr>
          <p:nvPr/>
        </p:nvPicPr>
        <p:blipFill>
          <a:blip r:embed="rId2"/>
          <a:stretch>
            <a:fillRect/>
          </a:stretch>
        </p:blipFill>
        <p:spPr>
          <a:xfrm>
            <a:off x="1143000" y="906927"/>
            <a:ext cx="6172200" cy="3093573"/>
          </a:xfrm>
          <a:prstGeom prst="rect">
            <a:avLst/>
          </a:prstGeom>
        </p:spPr>
      </p:pic>
      <p:sp>
        <p:nvSpPr>
          <p:cNvPr id="20482" name="Rectangle 2"/>
          <p:cNvSpPr>
            <a:spLocks noGrp="1" noChangeArrowheads="1"/>
          </p:cNvSpPr>
          <p:nvPr>
            <p:ph type="title"/>
          </p:nvPr>
        </p:nvSpPr>
        <p:spPr/>
        <p:txBody>
          <a:bodyPr/>
          <a:lstStyle/>
          <a:p>
            <a:pPr eaLnBrk="1" hangingPunct="1"/>
            <a:r>
              <a:rPr lang="en-GB" altLang="da-DK"/>
              <a:t>Static Architecture View</a:t>
            </a:r>
          </a:p>
        </p:txBody>
      </p:sp>
      <p:sp>
        <p:nvSpPr>
          <p:cNvPr id="20483" name="Rectangle 3"/>
          <p:cNvSpPr>
            <a:spLocks noGrp="1" noChangeArrowheads="1"/>
          </p:cNvSpPr>
          <p:nvPr>
            <p:ph idx="1"/>
          </p:nvPr>
        </p:nvSpPr>
        <p:spPr/>
        <p:txBody>
          <a:bodyPr/>
          <a:lstStyle/>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r>
              <a:rPr lang="en-GB" altLang="da-DK" dirty="0"/>
              <a:t>Exercise: Why is this Strategy and not State?</a:t>
            </a:r>
          </a:p>
        </p:txBody>
      </p:sp>
      <p:sp>
        <p:nvSpPr>
          <p:cNvPr id="6" name="Footer Placeholder 4"/>
          <p:cNvSpPr>
            <a:spLocks noGrp="1"/>
          </p:cNvSpPr>
          <p:nvPr>
            <p:ph type="ftr" sz="quarter" idx="11"/>
          </p:nvPr>
        </p:nvSpPr>
        <p:spPr/>
        <p:txBody>
          <a:bodyPr/>
          <a:lstStyle/>
          <a:p>
            <a:pPr>
              <a:defRPr/>
            </a:pPr>
            <a:r>
              <a:rPr lang="en-GB"/>
              <a:t>Henrik Bærbak Christensen</a:t>
            </a:r>
          </a:p>
        </p:txBody>
      </p:sp>
      <p:sp>
        <p:nvSpPr>
          <p:cNvPr id="7" name="Slide Number Placeholder 5"/>
          <p:cNvSpPr>
            <a:spLocks noGrp="1"/>
          </p:cNvSpPr>
          <p:nvPr>
            <p:ph type="sldNum" sz="quarter" idx="12"/>
          </p:nvPr>
        </p:nvSpPr>
        <p:spPr/>
        <p:txBody>
          <a:bodyPr/>
          <a:lstStyle/>
          <a:p>
            <a:pPr>
              <a:defRPr/>
            </a:pPr>
            <a:fld id="{9DA08459-3369-4980-87D5-09044837F721}" type="slidenum">
              <a:rPr lang="en-GB"/>
              <a:pPr>
                <a:defRPr/>
              </a:pPr>
              <a:t>19</a:t>
            </a:fld>
            <a:endParaRPr lang="en-GB"/>
          </a:p>
        </p:txBody>
      </p:sp>
      <p:sp>
        <p:nvSpPr>
          <p:cNvPr id="20487" name="Rectangle 5"/>
          <p:cNvSpPr>
            <a:spLocks noChangeArrowheads="1"/>
          </p:cNvSpPr>
          <p:nvPr/>
        </p:nvSpPr>
        <p:spPr bwMode="auto">
          <a:xfrm>
            <a:off x="990600" y="1943100"/>
            <a:ext cx="4191000" cy="1905000"/>
          </a:xfrm>
          <a:prstGeom prst="rect">
            <a:avLst/>
          </a:prstGeom>
          <a:noFill/>
          <a:ln w="38100" algn="ctr">
            <a:solidFill>
              <a:srgbClr val="2100F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a-DK" altLang="da-DK" sz="1600">
              <a:solidFill>
                <a:schemeClr val="tx1"/>
              </a:solidFill>
            </a:endParaRPr>
          </a:p>
        </p:txBody>
      </p:sp>
      <p:sp>
        <p:nvSpPr>
          <p:cNvPr id="8" name="Date Placeholder 7"/>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98438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da-DK" altLang="da-DK" dirty="0" err="1"/>
              <a:t>GammaTown’s</a:t>
            </a:r>
            <a:r>
              <a:rPr lang="da-DK" altLang="da-DK" dirty="0"/>
              <a:t> </a:t>
            </a:r>
            <a:r>
              <a:rPr lang="da-DK" altLang="da-DK" dirty="0" err="1"/>
              <a:t>RateStrategy</a:t>
            </a:r>
            <a:endParaRPr lang="da-DK" altLang="da-DK" dirty="0"/>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pic>
        <p:nvPicPr>
          <p:cNvPr id="11" name="Picture 10">
            <a:extLst>
              <a:ext uri="{FF2B5EF4-FFF2-40B4-BE49-F238E27FC236}">
                <a16:creationId xmlns:a16="http://schemas.microsoft.com/office/drawing/2014/main" id="{7661081C-27D2-4C5F-93CE-E641EEF2112E}"/>
              </a:ext>
            </a:extLst>
          </p:cNvPr>
          <p:cNvPicPr>
            <a:picLocks noChangeAspect="1"/>
          </p:cNvPicPr>
          <p:nvPr/>
        </p:nvPicPr>
        <p:blipFill>
          <a:blip r:embed="rId2"/>
          <a:stretch>
            <a:fillRect/>
          </a:stretch>
        </p:blipFill>
        <p:spPr>
          <a:xfrm>
            <a:off x="261938" y="1020257"/>
            <a:ext cx="5453062" cy="4067879"/>
          </a:xfrm>
          <a:prstGeom prst="rect">
            <a:avLst/>
          </a:prstGeom>
          <a:effectLst>
            <a:outerShdw blurRad="50800" dist="38100" dir="2700000" algn="tl" rotWithShape="0">
              <a:prstClr val="black">
                <a:alpha val="40000"/>
              </a:prstClr>
            </a:outerShdw>
          </a:effectLst>
        </p:spPr>
      </p:pic>
      <p:sp>
        <p:nvSpPr>
          <p:cNvPr id="6" name="Slide Number Placeholder 5"/>
          <p:cNvSpPr>
            <a:spLocks noGrp="1"/>
          </p:cNvSpPr>
          <p:nvPr>
            <p:ph type="sldNum" sz="quarter" idx="12"/>
          </p:nvPr>
        </p:nvSpPr>
        <p:spPr/>
        <p:txBody>
          <a:bodyPr/>
          <a:lstStyle/>
          <a:p>
            <a:pPr>
              <a:defRPr/>
            </a:pPr>
            <a:fld id="{F7AB49A7-62B4-46A8-98DE-ED04A0EBC06B}" type="slidenum">
              <a:rPr lang="en-GB" smtClean="0"/>
              <a:pPr>
                <a:defRPr/>
              </a:pPr>
              <a:t>2</a:t>
            </a:fld>
            <a:endParaRPr lang="en-GB"/>
          </a:p>
        </p:txBody>
      </p:sp>
      <p:cxnSp>
        <p:nvCxnSpPr>
          <p:cNvPr id="5129" name="Straight Arrow Connector 2"/>
          <p:cNvCxnSpPr>
            <a:cxnSpLocks noChangeShapeType="1"/>
          </p:cNvCxnSpPr>
          <p:nvPr/>
        </p:nvCxnSpPr>
        <p:spPr bwMode="auto">
          <a:xfrm flipH="1" flipV="1">
            <a:off x="2895600" y="3828323"/>
            <a:ext cx="4268788" cy="408980"/>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5130" name="TextBox 6"/>
          <p:cNvSpPr txBox="1">
            <a:spLocks noChangeArrowheads="1"/>
          </p:cNvSpPr>
          <p:nvPr/>
        </p:nvSpPr>
        <p:spPr bwMode="auto">
          <a:xfrm>
            <a:off x="6300788" y="4410604"/>
            <a:ext cx="2595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a-DK" altLang="da-DK" sz="1600" b="1" i="1" dirty="0">
                <a:solidFill>
                  <a:schemeClr val="tx1"/>
                </a:solidFill>
              </a:rPr>
              <a:t>Read system </a:t>
            </a:r>
            <a:r>
              <a:rPr lang="da-DK" altLang="da-DK" sz="1600" b="1" i="1" dirty="0" err="1">
                <a:solidFill>
                  <a:schemeClr val="tx1"/>
                </a:solidFill>
              </a:rPr>
              <a:t>clock</a:t>
            </a:r>
            <a:r>
              <a:rPr lang="da-DK" altLang="da-DK" sz="1600" b="1" i="1" dirty="0">
                <a:solidFill>
                  <a:schemeClr val="tx1"/>
                </a:solidFill>
              </a:rPr>
              <a:t> to </a:t>
            </a:r>
            <a:r>
              <a:rPr lang="da-DK" altLang="da-DK" sz="1600" b="1" i="1" dirty="0" err="1">
                <a:solidFill>
                  <a:schemeClr val="tx1"/>
                </a:solidFill>
              </a:rPr>
              <a:t>determine</a:t>
            </a:r>
            <a:r>
              <a:rPr lang="da-DK" altLang="da-DK" sz="1600" b="1" i="1" dirty="0">
                <a:solidFill>
                  <a:schemeClr val="tx1"/>
                </a:solidFill>
              </a:rPr>
              <a:t> </a:t>
            </a:r>
            <a:r>
              <a:rPr lang="da-DK" altLang="da-DK" sz="1600" b="1" i="1" dirty="0" err="1">
                <a:solidFill>
                  <a:schemeClr val="tx1"/>
                </a:solidFill>
              </a:rPr>
              <a:t>if</a:t>
            </a:r>
            <a:r>
              <a:rPr lang="da-DK" altLang="da-DK" sz="1600" b="1" i="1" dirty="0">
                <a:solidFill>
                  <a:schemeClr val="tx1"/>
                </a:solidFill>
              </a:rPr>
              <a:t>  it is weekend</a:t>
            </a:r>
          </a:p>
        </p:txBody>
      </p:sp>
      <p:cxnSp>
        <p:nvCxnSpPr>
          <p:cNvPr id="5131" name="Straight Connector 2"/>
          <p:cNvCxnSpPr>
            <a:cxnSpLocks noChangeShapeType="1"/>
          </p:cNvCxnSpPr>
          <p:nvPr/>
        </p:nvCxnSpPr>
        <p:spPr bwMode="auto">
          <a:xfrm>
            <a:off x="838200" y="2748642"/>
            <a:ext cx="1368425" cy="0"/>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sp>
        <p:nvSpPr>
          <p:cNvPr id="2" name="Rectangle 1"/>
          <p:cNvSpPr/>
          <p:nvPr/>
        </p:nvSpPr>
        <p:spPr>
          <a:xfrm>
            <a:off x="6015038" y="2628900"/>
            <a:ext cx="2595562" cy="990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da-DK" dirty="0"/>
              <a:t>But </a:t>
            </a:r>
            <a:r>
              <a:rPr lang="da-DK" dirty="0" err="1"/>
              <a:t>how</a:t>
            </a:r>
            <a:r>
              <a:rPr lang="da-DK" dirty="0"/>
              <a:t> to test? How do I TDD it?</a:t>
            </a:r>
            <a:endParaRPr lang="en-US" dirty="0"/>
          </a:p>
        </p:txBody>
      </p:sp>
    </p:spTree>
    <p:extLst>
      <p:ext uri="{BB962C8B-B14F-4D97-AF65-F5344CB8AC3E}">
        <p14:creationId xmlns:p14="http://schemas.microsoft.com/office/powerpoint/2010/main" val="3801884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65D7BC-9E9B-4591-93BC-DCC9061C4553}"/>
              </a:ext>
            </a:extLst>
          </p:cNvPr>
          <p:cNvPicPr>
            <a:picLocks noChangeAspect="1"/>
          </p:cNvPicPr>
          <p:nvPr/>
        </p:nvPicPr>
        <p:blipFill>
          <a:blip r:embed="rId2"/>
          <a:stretch>
            <a:fillRect/>
          </a:stretch>
        </p:blipFill>
        <p:spPr>
          <a:xfrm>
            <a:off x="827314" y="1203401"/>
            <a:ext cx="6705600" cy="3619500"/>
          </a:xfrm>
          <a:prstGeom prst="rect">
            <a:avLst/>
          </a:prstGeom>
          <a:effectLst>
            <a:outerShdw blurRad="50800" dist="38100" dir="2700000" algn="tl" rotWithShape="0">
              <a:prstClr val="black">
                <a:alpha val="40000"/>
              </a:prstClr>
            </a:outerShdw>
          </a:effectLst>
        </p:spPr>
      </p:pic>
      <p:sp>
        <p:nvSpPr>
          <p:cNvPr id="21506" name="Title 1"/>
          <p:cNvSpPr>
            <a:spLocks noGrp="1"/>
          </p:cNvSpPr>
          <p:nvPr>
            <p:ph type="title"/>
          </p:nvPr>
        </p:nvSpPr>
        <p:spPr/>
        <p:txBody>
          <a:bodyPr/>
          <a:lstStyle/>
          <a:p>
            <a:r>
              <a:rPr lang="da-DK" altLang="da-DK" dirty="0"/>
              <a:t>Production Code</a:t>
            </a:r>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A96DA06A-2403-411A-94B7-475FEE4B2F6A}" type="slidenum">
              <a:rPr lang="en-GB" smtClean="0"/>
              <a:pPr>
                <a:defRPr/>
              </a:pPr>
              <a:t>20</a:t>
            </a:fld>
            <a:endParaRPr lang="en-GB"/>
          </a:p>
        </p:txBody>
      </p:sp>
      <p:cxnSp>
        <p:nvCxnSpPr>
          <p:cNvPr id="21512" name="Straight Connector 7"/>
          <p:cNvCxnSpPr>
            <a:cxnSpLocks noChangeShapeType="1"/>
          </p:cNvCxnSpPr>
          <p:nvPr/>
        </p:nvCxnSpPr>
        <p:spPr bwMode="auto">
          <a:xfrm>
            <a:off x="3788905" y="2405063"/>
            <a:ext cx="3455987" cy="0"/>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cxnSp>
        <p:nvCxnSpPr>
          <p:cNvPr id="21513" name="Straight Connector 9"/>
          <p:cNvCxnSpPr>
            <a:cxnSpLocks noChangeShapeType="1"/>
          </p:cNvCxnSpPr>
          <p:nvPr/>
        </p:nvCxnSpPr>
        <p:spPr bwMode="auto">
          <a:xfrm>
            <a:off x="1666461" y="3599622"/>
            <a:ext cx="2519363" cy="0"/>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sp>
        <p:nvSpPr>
          <p:cNvPr id="8" name="Rectangle 7">
            <a:extLst>
              <a:ext uri="{FF2B5EF4-FFF2-40B4-BE49-F238E27FC236}">
                <a16:creationId xmlns:a16="http://schemas.microsoft.com/office/drawing/2014/main" id="{8B2D253C-AB78-4412-8C8C-231265C1EB93}"/>
              </a:ext>
            </a:extLst>
          </p:cNvPr>
          <p:cNvSpPr/>
          <p:nvPr/>
        </p:nvSpPr>
        <p:spPr>
          <a:xfrm>
            <a:off x="5486400" y="2857500"/>
            <a:ext cx="3124200" cy="129539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The algorithm to compute if its weekend is </a:t>
            </a:r>
            <a:r>
              <a:rPr lang="en-US" i="1" dirty="0"/>
              <a:t>delegated</a:t>
            </a:r>
            <a:r>
              <a:rPr lang="en-US" dirty="0"/>
              <a:t> to our </a:t>
            </a:r>
            <a:r>
              <a:rPr lang="en-US" dirty="0" err="1"/>
              <a:t>decisionStrategy</a:t>
            </a:r>
            <a:endParaRPr lang="en-US" dirty="0"/>
          </a:p>
        </p:txBody>
      </p:sp>
    </p:spTree>
    <p:extLst>
      <p:ext uri="{BB962C8B-B14F-4D97-AF65-F5344CB8AC3E}">
        <p14:creationId xmlns:p14="http://schemas.microsoft.com/office/powerpoint/2010/main" val="108789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da-DK" altLang="da-DK" dirty="0"/>
              <a:t>The Stub</a:t>
            </a:r>
          </a:p>
        </p:txBody>
      </p:sp>
      <p:sp>
        <p:nvSpPr>
          <p:cNvPr id="26627" name="Content Placeholder 2"/>
          <p:cNvSpPr>
            <a:spLocks noGrp="1"/>
          </p:cNvSpPr>
          <p:nvPr>
            <p:ph idx="1"/>
          </p:nvPr>
        </p:nvSpPr>
        <p:spPr/>
        <p:txBody>
          <a:bodyPr/>
          <a:lstStyle/>
          <a:p>
            <a:r>
              <a:rPr lang="en-US" altLang="da-DK" dirty="0"/>
              <a:t>To make a deterministic test; we write an implementation which makes the ‘indirect input’ into ‘direct input’</a:t>
            </a:r>
          </a:p>
          <a:p>
            <a:pPr lvl="1"/>
            <a:r>
              <a:rPr lang="en-US" altLang="da-DK" dirty="0"/>
              <a:t>That is, we get the ‘is-it-weekend’ under direct control of our test code</a:t>
            </a:r>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F844ED10-E137-416C-A4C9-4415702DEB34}" type="slidenum">
              <a:rPr lang="en-GB" smtClean="0"/>
              <a:pPr>
                <a:defRPr/>
              </a:pPr>
              <a:t>21</a:t>
            </a:fld>
            <a:endParaRPr lang="en-GB"/>
          </a:p>
        </p:txBody>
      </p:sp>
      <p:pic>
        <p:nvPicPr>
          <p:cNvPr id="3" name="Picture 2">
            <a:extLst>
              <a:ext uri="{FF2B5EF4-FFF2-40B4-BE49-F238E27FC236}">
                <a16:creationId xmlns:a16="http://schemas.microsoft.com/office/drawing/2014/main" id="{25792BA2-4606-4F84-817D-E22DF44F52C3}"/>
              </a:ext>
            </a:extLst>
          </p:cNvPr>
          <p:cNvPicPr>
            <a:picLocks noChangeAspect="1"/>
          </p:cNvPicPr>
          <p:nvPr/>
        </p:nvPicPr>
        <p:blipFill>
          <a:blip r:embed="rId3"/>
          <a:stretch>
            <a:fillRect/>
          </a:stretch>
        </p:blipFill>
        <p:spPr>
          <a:xfrm>
            <a:off x="2362200" y="2219308"/>
            <a:ext cx="5608632" cy="3330327"/>
          </a:xfrm>
          <a:prstGeom prst="rect">
            <a:avLst/>
          </a:prstGeom>
        </p:spPr>
      </p:pic>
      <p:sp>
        <p:nvSpPr>
          <p:cNvPr id="7" name="Rectangle 6">
            <a:extLst>
              <a:ext uri="{FF2B5EF4-FFF2-40B4-BE49-F238E27FC236}">
                <a16:creationId xmlns:a16="http://schemas.microsoft.com/office/drawing/2014/main" id="{8B6FDABF-1167-4620-B7F1-2F67F77B7F8A}"/>
              </a:ext>
            </a:extLst>
          </p:cNvPr>
          <p:cNvSpPr/>
          <p:nvPr/>
        </p:nvSpPr>
        <p:spPr>
          <a:xfrm>
            <a:off x="5334000" y="4686300"/>
            <a:ext cx="3352800" cy="6985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Side note: Which Uncle Bob property do I violate here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3580741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E825AE-1E77-44C4-8CEB-2FA054C41AD3}"/>
              </a:ext>
            </a:extLst>
          </p:cNvPr>
          <p:cNvPicPr>
            <a:picLocks noChangeAspect="1"/>
          </p:cNvPicPr>
          <p:nvPr/>
        </p:nvPicPr>
        <p:blipFill>
          <a:blip r:embed="rId2"/>
          <a:stretch>
            <a:fillRect/>
          </a:stretch>
        </p:blipFill>
        <p:spPr>
          <a:xfrm>
            <a:off x="435429" y="1104900"/>
            <a:ext cx="7336971" cy="407219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3F92AAB1-0C5A-4A78-B18F-782DBB5CBB0E}"/>
              </a:ext>
            </a:extLst>
          </p:cNvPr>
          <p:cNvSpPr>
            <a:spLocks noGrp="1"/>
          </p:cNvSpPr>
          <p:nvPr>
            <p:ph type="title"/>
          </p:nvPr>
        </p:nvSpPr>
        <p:spPr/>
        <p:txBody>
          <a:bodyPr/>
          <a:lstStyle/>
          <a:p>
            <a:r>
              <a:rPr lang="da-DK" dirty="0"/>
              <a:t>Now the Test Code is:</a:t>
            </a:r>
          </a:p>
        </p:txBody>
      </p:sp>
      <p:sp>
        <p:nvSpPr>
          <p:cNvPr id="4" name="Date Placeholder 3">
            <a:extLst>
              <a:ext uri="{FF2B5EF4-FFF2-40B4-BE49-F238E27FC236}">
                <a16:creationId xmlns:a16="http://schemas.microsoft.com/office/drawing/2014/main" id="{FFB1591B-8C13-41D8-9EED-737CB4F7C3DF}"/>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7DDA3CBB-E587-499F-B69F-DBED41B44F02}"/>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37E8B4BA-D024-4918-AFD3-6F157D788ADE}"/>
              </a:ext>
            </a:extLst>
          </p:cNvPr>
          <p:cNvSpPr>
            <a:spLocks noGrp="1"/>
          </p:cNvSpPr>
          <p:nvPr>
            <p:ph type="sldNum" sz="quarter" idx="12"/>
          </p:nvPr>
        </p:nvSpPr>
        <p:spPr/>
        <p:txBody>
          <a:bodyPr/>
          <a:lstStyle/>
          <a:p>
            <a:pPr>
              <a:defRPr/>
            </a:pPr>
            <a:fld id="{40390516-8E9A-4341-B9BC-EA7123011609}" type="slidenum">
              <a:rPr lang="en-US" smtClean="0"/>
              <a:pPr>
                <a:defRPr/>
              </a:pPr>
              <a:t>22</a:t>
            </a:fld>
            <a:endParaRPr lang="en-US"/>
          </a:p>
        </p:txBody>
      </p:sp>
      <p:sp>
        <p:nvSpPr>
          <p:cNvPr id="8" name="Rectangle 7">
            <a:extLst>
              <a:ext uri="{FF2B5EF4-FFF2-40B4-BE49-F238E27FC236}">
                <a16:creationId xmlns:a16="http://schemas.microsoft.com/office/drawing/2014/main" id="{04D4AC30-0F77-441A-A78F-E85AE2BBD037}"/>
              </a:ext>
            </a:extLst>
          </p:cNvPr>
          <p:cNvSpPr/>
          <p:nvPr/>
        </p:nvSpPr>
        <p:spPr>
          <a:xfrm>
            <a:off x="4093026" y="2334986"/>
            <a:ext cx="38100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ctangle 8">
            <a:extLst>
              <a:ext uri="{FF2B5EF4-FFF2-40B4-BE49-F238E27FC236}">
                <a16:creationId xmlns:a16="http://schemas.microsoft.com/office/drawing/2014/main" id="{4A24B10D-AC6F-40BC-8537-3AFDF3E2C5A1}"/>
              </a:ext>
            </a:extLst>
          </p:cNvPr>
          <p:cNvSpPr/>
          <p:nvPr/>
        </p:nvSpPr>
        <p:spPr>
          <a:xfrm>
            <a:off x="4103912" y="4239986"/>
            <a:ext cx="38100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30646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E47FBA-EC09-44F5-836F-9E5800A723B9}"/>
              </a:ext>
            </a:extLst>
          </p:cNvPr>
          <p:cNvPicPr>
            <a:picLocks noChangeAspect="1"/>
          </p:cNvPicPr>
          <p:nvPr/>
        </p:nvPicPr>
        <p:blipFill>
          <a:blip r:embed="rId2"/>
          <a:stretch>
            <a:fillRect/>
          </a:stretch>
        </p:blipFill>
        <p:spPr>
          <a:xfrm>
            <a:off x="295275" y="2266950"/>
            <a:ext cx="8553450" cy="1885950"/>
          </a:xfrm>
          <a:prstGeom prst="rect">
            <a:avLst/>
          </a:prstGeom>
        </p:spPr>
      </p:pic>
      <p:sp>
        <p:nvSpPr>
          <p:cNvPr id="27650" name="Title 1"/>
          <p:cNvSpPr>
            <a:spLocks noGrp="1"/>
          </p:cNvSpPr>
          <p:nvPr>
            <p:ph type="title"/>
          </p:nvPr>
        </p:nvSpPr>
        <p:spPr/>
        <p:txBody>
          <a:bodyPr/>
          <a:lstStyle/>
          <a:p>
            <a:r>
              <a:rPr lang="da-DK" altLang="da-DK" dirty="0"/>
              <a:t>Rephrasing as Test Case</a:t>
            </a:r>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C3388D3B-2491-491E-A2E8-E4CD54433CE0}" type="slidenum">
              <a:rPr lang="en-GB" smtClean="0"/>
              <a:pPr>
                <a:defRPr/>
              </a:pPr>
              <a:t>23</a:t>
            </a:fld>
            <a:endParaRPr lang="en-GB"/>
          </a:p>
        </p:txBody>
      </p:sp>
      <p:cxnSp>
        <p:nvCxnSpPr>
          <p:cNvPr id="27656" name="Straight Arrow Connector 7"/>
          <p:cNvCxnSpPr>
            <a:cxnSpLocks noChangeShapeType="1"/>
            <a:stCxn id="27657" idx="0"/>
          </p:cNvCxnSpPr>
          <p:nvPr/>
        </p:nvCxnSpPr>
        <p:spPr bwMode="auto">
          <a:xfrm flipV="1">
            <a:off x="3754439" y="3848100"/>
            <a:ext cx="437534" cy="569120"/>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7657" name="TextBox 8"/>
          <p:cNvSpPr txBox="1">
            <a:spLocks noChangeArrowheads="1"/>
          </p:cNvSpPr>
          <p:nvPr/>
        </p:nvSpPr>
        <p:spPr bwMode="auto">
          <a:xfrm>
            <a:off x="2195358" y="4417220"/>
            <a:ext cx="31181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a-DK" altLang="da-DK" sz="1600">
                <a:solidFill>
                  <a:schemeClr val="tx1"/>
                </a:solidFill>
              </a:rPr>
              <a:t>Direct input parameter: payment</a:t>
            </a:r>
          </a:p>
        </p:txBody>
      </p:sp>
      <p:cxnSp>
        <p:nvCxnSpPr>
          <p:cNvPr id="27658" name="Straight Arrow Connector 9"/>
          <p:cNvCxnSpPr>
            <a:cxnSpLocks noChangeShapeType="1"/>
          </p:cNvCxnSpPr>
          <p:nvPr/>
        </p:nvCxnSpPr>
        <p:spPr bwMode="auto">
          <a:xfrm flipV="1">
            <a:off x="6516688" y="3619500"/>
            <a:ext cx="1134449" cy="1157553"/>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7659" name="TextBox 10"/>
          <p:cNvSpPr txBox="1">
            <a:spLocks noChangeArrowheads="1"/>
          </p:cNvSpPr>
          <p:nvPr/>
        </p:nvSpPr>
        <p:spPr bwMode="auto">
          <a:xfrm>
            <a:off x="4191973" y="4777053"/>
            <a:ext cx="4362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a-DK" altLang="da-DK" sz="1600">
                <a:solidFill>
                  <a:schemeClr val="tx1"/>
                </a:solidFill>
              </a:rPr>
              <a:t>Now: </a:t>
            </a:r>
            <a:r>
              <a:rPr lang="da-DK" altLang="da-DK" sz="1600" b="1">
                <a:solidFill>
                  <a:schemeClr val="tx1"/>
                </a:solidFill>
              </a:rPr>
              <a:t>Direct input</a:t>
            </a:r>
            <a:r>
              <a:rPr lang="da-DK" altLang="da-DK" sz="1600">
                <a:solidFill>
                  <a:schemeClr val="tx1"/>
                </a:solidFill>
              </a:rPr>
              <a:t> parameter: weekend or not</a:t>
            </a:r>
          </a:p>
        </p:txBody>
      </p:sp>
      <p:pic>
        <p:nvPicPr>
          <p:cNvPr id="7" name="Picture 6">
            <a:extLst>
              <a:ext uri="{FF2B5EF4-FFF2-40B4-BE49-F238E27FC236}">
                <a16:creationId xmlns:a16="http://schemas.microsoft.com/office/drawing/2014/main" id="{FE253B17-F37A-4A1B-B463-75B0D98C1022}"/>
              </a:ext>
            </a:extLst>
          </p:cNvPr>
          <p:cNvPicPr>
            <a:picLocks noChangeAspect="1"/>
          </p:cNvPicPr>
          <p:nvPr/>
        </p:nvPicPr>
        <p:blipFill>
          <a:blip r:embed="rId3"/>
          <a:stretch>
            <a:fillRect/>
          </a:stretch>
        </p:blipFill>
        <p:spPr>
          <a:xfrm>
            <a:off x="957263" y="1060111"/>
            <a:ext cx="5559425" cy="1189182"/>
          </a:xfrm>
          <a:prstGeom prst="rect">
            <a:avLst/>
          </a:prstGeom>
        </p:spPr>
      </p:pic>
    </p:spTree>
    <p:extLst>
      <p:ext uri="{BB962C8B-B14F-4D97-AF65-F5344CB8AC3E}">
        <p14:creationId xmlns:p14="http://schemas.microsoft.com/office/powerpoint/2010/main" val="2981054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5FB1-5782-463D-A5E1-3ED0E271961E}"/>
              </a:ext>
            </a:extLst>
          </p:cNvPr>
          <p:cNvSpPr>
            <a:spLocks noGrp="1"/>
          </p:cNvSpPr>
          <p:nvPr>
            <p:ph type="title"/>
          </p:nvPr>
        </p:nvSpPr>
        <p:spPr/>
        <p:txBody>
          <a:bodyPr/>
          <a:lstStyle/>
          <a:p>
            <a:r>
              <a:rPr lang="da-DK" dirty="0"/>
              <a:t>Side note: </a:t>
            </a:r>
            <a:r>
              <a:rPr lang="da-DK" dirty="0" err="1"/>
              <a:t>Sorry</a:t>
            </a:r>
            <a:r>
              <a:rPr lang="da-DK" dirty="0"/>
              <a:t> Bob </a:t>
            </a:r>
            <a:r>
              <a:rPr lang="da-DK" dirty="0">
                <a:sym typeface="Wingdings" panose="05000000000000000000" pitchFamily="2" charset="2"/>
              </a:rPr>
              <a:t></a:t>
            </a:r>
            <a:endParaRPr lang="da-DK" dirty="0"/>
          </a:p>
        </p:txBody>
      </p:sp>
      <p:sp>
        <p:nvSpPr>
          <p:cNvPr id="3" name="Content Placeholder 2">
            <a:extLst>
              <a:ext uri="{FF2B5EF4-FFF2-40B4-BE49-F238E27FC236}">
                <a16:creationId xmlns:a16="http://schemas.microsoft.com/office/drawing/2014/main" id="{33E00EC8-C7C0-453F-9FC3-C64DC0F4708E}"/>
              </a:ext>
            </a:extLst>
          </p:cNvPr>
          <p:cNvSpPr>
            <a:spLocks noGrp="1"/>
          </p:cNvSpPr>
          <p:nvPr>
            <p:ph idx="1"/>
          </p:nvPr>
        </p:nvSpPr>
        <p:spPr/>
        <p:txBody>
          <a:bodyPr/>
          <a:lstStyle/>
          <a:p>
            <a:r>
              <a:rPr lang="da-DK" dirty="0"/>
              <a:t>On </a:t>
            </a:r>
            <a:r>
              <a:rPr lang="da-DK" dirty="0" err="1"/>
              <a:t>my</a:t>
            </a:r>
            <a:r>
              <a:rPr lang="da-DK" dirty="0"/>
              <a:t> </a:t>
            </a:r>
            <a:r>
              <a:rPr lang="da-DK" dirty="0" err="1"/>
              <a:t>ToDo</a:t>
            </a:r>
            <a:r>
              <a:rPr lang="da-DK" dirty="0"/>
              <a:t> … introduce an Enum type</a:t>
            </a:r>
          </a:p>
          <a:p>
            <a:pPr lvl="1"/>
            <a:r>
              <a:rPr lang="da-DK" dirty="0"/>
              <a:t>No flag argument, replaced by </a:t>
            </a:r>
            <a:r>
              <a:rPr lang="da-DK" i="1" dirty="0"/>
              <a:t>descriptive names</a:t>
            </a:r>
          </a:p>
        </p:txBody>
      </p:sp>
      <p:sp>
        <p:nvSpPr>
          <p:cNvPr id="4" name="Date Placeholder 3">
            <a:extLst>
              <a:ext uri="{FF2B5EF4-FFF2-40B4-BE49-F238E27FC236}">
                <a16:creationId xmlns:a16="http://schemas.microsoft.com/office/drawing/2014/main" id="{035E4EB8-BAB2-4269-8987-ADB889F77C19}"/>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9732D1CE-F64C-4AA7-893F-C8F46BC6B39C}"/>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9138A18E-104B-4135-A9E2-5290A8999EE7}"/>
              </a:ext>
            </a:extLst>
          </p:cNvPr>
          <p:cNvSpPr>
            <a:spLocks noGrp="1"/>
          </p:cNvSpPr>
          <p:nvPr>
            <p:ph type="sldNum" sz="quarter" idx="12"/>
          </p:nvPr>
        </p:nvSpPr>
        <p:spPr/>
        <p:txBody>
          <a:bodyPr/>
          <a:lstStyle/>
          <a:p>
            <a:pPr>
              <a:defRPr/>
            </a:pPr>
            <a:fld id="{40390516-8E9A-4341-B9BC-EA7123011609}" type="slidenum">
              <a:rPr lang="en-US" smtClean="0"/>
              <a:pPr>
                <a:defRPr/>
              </a:pPr>
              <a:t>24</a:t>
            </a:fld>
            <a:endParaRPr lang="en-US"/>
          </a:p>
        </p:txBody>
      </p:sp>
      <p:pic>
        <p:nvPicPr>
          <p:cNvPr id="7" name="Picture 6">
            <a:extLst>
              <a:ext uri="{FF2B5EF4-FFF2-40B4-BE49-F238E27FC236}">
                <a16:creationId xmlns:a16="http://schemas.microsoft.com/office/drawing/2014/main" id="{A7E4C9CC-EB78-4F03-9D73-18D7A7AE24D9}"/>
              </a:ext>
            </a:extLst>
          </p:cNvPr>
          <p:cNvPicPr>
            <a:picLocks noChangeAspect="1"/>
          </p:cNvPicPr>
          <p:nvPr/>
        </p:nvPicPr>
        <p:blipFill>
          <a:blip r:embed="rId3"/>
          <a:stretch>
            <a:fillRect/>
          </a:stretch>
        </p:blipFill>
        <p:spPr>
          <a:xfrm>
            <a:off x="457200" y="1790700"/>
            <a:ext cx="7840935" cy="3581400"/>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57FFF761-CB6E-4BBC-ADD6-5AC124D80CC0}"/>
              </a:ext>
            </a:extLst>
          </p:cNvPr>
          <p:cNvSpPr/>
          <p:nvPr/>
        </p:nvSpPr>
        <p:spPr>
          <a:xfrm>
            <a:off x="7010400" y="2960160"/>
            <a:ext cx="1524000" cy="22859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da-DK" dirty="0"/>
              <a:t>IS_WEEKDAY</a:t>
            </a:r>
          </a:p>
        </p:txBody>
      </p:sp>
      <p:sp>
        <p:nvSpPr>
          <p:cNvPr id="11" name="Rectangle 10">
            <a:extLst>
              <a:ext uri="{FF2B5EF4-FFF2-40B4-BE49-F238E27FC236}">
                <a16:creationId xmlns:a16="http://schemas.microsoft.com/office/drawing/2014/main" id="{75C73EB0-B423-4ED0-83BF-C240EF870B11}"/>
              </a:ext>
            </a:extLst>
          </p:cNvPr>
          <p:cNvSpPr/>
          <p:nvPr/>
        </p:nvSpPr>
        <p:spPr>
          <a:xfrm>
            <a:off x="7010400" y="4457701"/>
            <a:ext cx="1524000" cy="22859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da-DK" dirty="0"/>
              <a:t>IS_WEEKEND</a:t>
            </a:r>
          </a:p>
        </p:txBody>
      </p:sp>
    </p:spTree>
    <p:extLst>
      <p:ext uri="{BB962C8B-B14F-4D97-AF65-F5344CB8AC3E}">
        <p14:creationId xmlns:p14="http://schemas.microsoft.com/office/powerpoint/2010/main" val="4122392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da-DK"/>
              <a:t>Test Stub</a:t>
            </a:r>
          </a:p>
        </p:txBody>
      </p:sp>
      <p:sp>
        <p:nvSpPr>
          <p:cNvPr id="22531" name="Rectangle 3"/>
          <p:cNvSpPr>
            <a:spLocks noGrp="1" noChangeArrowheads="1"/>
          </p:cNvSpPr>
          <p:nvPr>
            <p:ph idx="1"/>
          </p:nvPr>
        </p:nvSpPr>
        <p:spPr/>
        <p:txBody>
          <a:bodyPr/>
          <a:lstStyle/>
          <a:p>
            <a:pPr eaLnBrk="1" hangingPunct="1"/>
            <a:r>
              <a:rPr lang="en-GB" altLang="da-DK" dirty="0"/>
              <a:t>The new delegate is an example of a </a:t>
            </a:r>
            <a:r>
              <a:rPr lang="en-GB" altLang="da-DK" b="1" dirty="0"/>
              <a:t>test stub</a:t>
            </a:r>
          </a:p>
        </p:txBody>
      </p:sp>
      <p:sp>
        <p:nvSpPr>
          <p:cNvPr id="6" name="Footer Placeholder 4"/>
          <p:cNvSpPr>
            <a:spLocks noGrp="1"/>
          </p:cNvSpPr>
          <p:nvPr>
            <p:ph type="ftr" sz="quarter" idx="11"/>
          </p:nvPr>
        </p:nvSpPr>
        <p:spPr/>
        <p:txBody>
          <a:bodyPr/>
          <a:lstStyle/>
          <a:p>
            <a:pPr>
              <a:defRPr/>
            </a:pPr>
            <a:r>
              <a:rPr lang="en-GB"/>
              <a:t>Henrik Bærbak Christensen</a:t>
            </a:r>
          </a:p>
        </p:txBody>
      </p:sp>
      <p:sp>
        <p:nvSpPr>
          <p:cNvPr id="7" name="Slide Number Placeholder 5"/>
          <p:cNvSpPr>
            <a:spLocks noGrp="1"/>
          </p:cNvSpPr>
          <p:nvPr>
            <p:ph type="sldNum" sz="quarter" idx="12"/>
          </p:nvPr>
        </p:nvSpPr>
        <p:spPr/>
        <p:txBody>
          <a:bodyPr/>
          <a:lstStyle/>
          <a:p>
            <a:pPr>
              <a:defRPr/>
            </a:pPr>
            <a:fld id="{1E44E250-FAB9-4DCF-968A-AD42090E9FDA}" type="slidenum">
              <a:rPr lang="en-GB"/>
              <a:pPr>
                <a:defRPr/>
              </a:pPr>
              <a:t>25</a:t>
            </a:fld>
            <a:endParaRPr lang="en-GB"/>
          </a:p>
        </p:txBody>
      </p:sp>
      <p:sp>
        <p:nvSpPr>
          <p:cNvPr id="8" name="Date Placeholder 7"/>
          <p:cNvSpPr>
            <a:spLocks noGrp="1"/>
          </p:cNvSpPr>
          <p:nvPr>
            <p:ph type="dt" sz="quarter" idx="10"/>
          </p:nvPr>
        </p:nvSpPr>
        <p:spPr/>
        <p:txBody>
          <a:bodyPr/>
          <a:lstStyle/>
          <a:p>
            <a:pPr>
              <a:defRPr/>
            </a:pPr>
            <a:r>
              <a:rPr lang="da-DK"/>
              <a:t>CS, AU</a:t>
            </a:r>
            <a:endParaRPr lang="en-GB"/>
          </a:p>
        </p:txBody>
      </p:sp>
      <p:pic>
        <p:nvPicPr>
          <p:cNvPr id="2253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832" y="1537228"/>
            <a:ext cx="6830568" cy="107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pic>
      <p:pic>
        <p:nvPicPr>
          <p:cNvPr id="4" name="Picture 3">
            <a:extLst>
              <a:ext uri="{FF2B5EF4-FFF2-40B4-BE49-F238E27FC236}">
                <a16:creationId xmlns:a16="http://schemas.microsoft.com/office/drawing/2014/main" id="{7F7DAD04-F3FD-4E72-8F20-6B0DC5D7F1E3}"/>
              </a:ext>
            </a:extLst>
          </p:cNvPr>
          <p:cNvPicPr>
            <a:picLocks noChangeAspect="1"/>
          </p:cNvPicPr>
          <p:nvPr/>
        </p:nvPicPr>
        <p:blipFill>
          <a:blip r:embed="rId3"/>
          <a:stretch>
            <a:fillRect/>
          </a:stretch>
        </p:blipFill>
        <p:spPr>
          <a:xfrm>
            <a:off x="1426628" y="2924175"/>
            <a:ext cx="6650572" cy="2066925"/>
          </a:xfrm>
          <a:prstGeom prst="rect">
            <a:avLst/>
          </a:prstGeom>
        </p:spPr>
      </p:pic>
      <p:sp>
        <p:nvSpPr>
          <p:cNvPr id="9" name="Line 10">
            <a:extLst>
              <a:ext uri="{FF2B5EF4-FFF2-40B4-BE49-F238E27FC236}">
                <a16:creationId xmlns:a16="http://schemas.microsoft.com/office/drawing/2014/main" id="{35DD8A5F-F4C8-4BA8-B980-3D662A9C2BC6}"/>
              </a:ext>
            </a:extLst>
          </p:cNvPr>
          <p:cNvSpPr>
            <a:spLocks noChangeShapeType="1"/>
          </p:cNvSpPr>
          <p:nvPr/>
        </p:nvSpPr>
        <p:spPr bwMode="auto">
          <a:xfrm>
            <a:off x="5181600" y="4686300"/>
            <a:ext cx="1295400" cy="0"/>
          </a:xfrm>
          <a:prstGeom prst="line">
            <a:avLst/>
          </a:prstGeom>
          <a:noFill/>
          <a:ln w="38100">
            <a:solidFill>
              <a:srgbClr val="2100FF"/>
            </a:solidFill>
            <a:round/>
            <a:headEnd type="triangle" w="lg" len="lg"/>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 name="Rectangle 1">
            <a:extLst>
              <a:ext uri="{FF2B5EF4-FFF2-40B4-BE49-F238E27FC236}">
                <a16:creationId xmlns:a16="http://schemas.microsoft.com/office/drawing/2014/main" id="{F4E8FD5C-09DA-450C-90BF-BCFF4A8F69BC}"/>
              </a:ext>
            </a:extLst>
          </p:cNvPr>
          <p:cNvSpPr/>
          <p:nvPr/>
        </p:nvSpPr>
        <p:spPr>
          <a:xfrm>
            <a:off x="5181600" y="4838699"/>
            <a:ext cx="3124200" cy="33125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Stub returns ‘canned’ input</a:t>
            </a:r>
          </a:p>
        </p:txBody>
      </p:sp>
    </p:spTree>
    <p:extLst>
      <p:ext uri="{BB962C8B-B14F-4D97-AF65-F5344CB8AC3E}">
        <p14:creationId xmlns:p14="http://schemas.microsoft.com/office/powerpoint/2010/main" val="936870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33BD-3755-48EC-AFBB-5859A50183F3}"/>
              </a:ext>
            </a:extLst>
          </p:cNvPr>
          <p:cNvSpPr>
            <a:spLocks noGrp="1"/>
          </p:cNvSpPr>
          <p:nvPr>
            <p:ph type="title"/>
          </p:nvPr>
        </p:nvSpPr>
        <p:spPr/>
        <p:txBody>
          <a:bodyPr/>
          <a:lstStyle/>
          <a:p>
            <a:r>
              <a:rPr lang="en-US" dirty="0"/>
              <a:t>UUT Queries served by Stubs</a:t>
            </a:r>
          </a:p>
        </p:txBody>
      </p:sp>
      <p:sp>
        <p:nvSpPr>
          <p:cNvPr id="3" name="Content Placeholder 2">
            <a:extLst>
              <a:ext uri="{FF2B5EF4-FFF2-40B4-BE49-F238E27FC236}">
                <a16:creationId xmlns:a16="http://schemas.microsoft.com/office/drawing/2014/main" id="{1B211DBA-0280-4C34-A367-0C424098CE69}"/>
              </a:ext>
            </a:extLst>
          </p:cNvPr>
          <p:cNvSpPr>
            <a:spLocks noGrp="1"/>
          </p:cNvSpPr>
          <p:nvPr>
            <p:ph idx="1"/>
          </p:nvPr>
        </p:nvSpPr>
        <p:spPr/>
        <p:txBody>
          <a:bodyPr/>
          <a:lstStyle/>
          <a:p>
            <a:r>
              <a:rPr lang="en-US" dirty="0"/>
              <a:t>Test Stubs serve </a:t>
            </a:r>
            <a:r>
              <a:rPr lang="en-US" b="1" i="1" dirty="0"/>
              <a:t>queries (accessors)</a:t>
            </a:r>
            <a:r>
              <a:rPr lang="en-US" dirty="0"/>
              <a:t> by the UUT</a:t>
            </a:r>
          </a:p>
          <a:p>
            <a:endParaRPr lang="en-US" dirty="0"/>
          </a:p>
          <a:p>
            <a:endParaRPr lang="en-US" dirty="0"/>
          </a:p>
          <a:p>
            <a:endParaRPr lang="en-US" dirty="0"/>
          </a:p>
          <a:p>
            <a:endParaRPr lang="en-US" dirty="0"/>
          </a:p>
          <a:p>
            <a:endParaRPr lang="en-US" dirty="0"/>
          </a:p>
          <a:p>
            <a:r>
              <a:rPr lang="en-US" dirty="0"/>
              <a:t>Stubs are </a:t>
            </a:r>
            <a:r>
              <a:rPr lang="en-US" i="1" dirty="0"/>
              <a:t>simple implementations </a:t>
            </a:r>
            <a:r>
              <a:rPr lang="en-US" dirty="0"/>
              <a:t>(‘Evident Tests’)</a:t>
            </a:r>
          </a:p>
          <a:p>
            <a:r>
              <a:rPr lang="en-US" dirty="0"/>
              <a:t>Stubs return </a:t>
            </a:r>
            <a:r>
              <a:rPr lang="en-US" i="1" dirty="0"/>
              <a:t>canned or configured input </a:t>
            </a:r>
            <a:r>
              <a:rPr lang="en-US" dirty="0"/>
              <a:t>to UUT</a:t>
            </a:r>
          </a:p>
          <a:p>
            <a:pPr lvl="1"/>
            <a:r>
              <a:rPr lang="en-US" dirty="0"/>
              <a:t>‘</a:t>
            </a:r>
            <a:r>
              <a:rPr lang="en-US" dirty="0" err="1"/>
              <a:t>setNextValueToReturn</a:t>
            </a:r>
            <a:r>
              <a:rPr lang="en-US" dirty="0"/>
              <a:t>(3);’ return </a:t>
            </a:r>
            <a:r>
              <a:rPr lang="en-US" dirty="0" err="1"/>
              <a:t>nextValue</a:t>
            </a:r>
            <a:r>
              <a:rPr lang="en-US" dirty="0"/>
              <a:t>;</a:t>
            </a:r>
          </a:p>
          <a:p>
            <a:pPr lvl="1"/>
            <a:r>
              <a:rPr lang="en-US" dirty="0"/>
              <a:t>return 3;</a:t>
            </a:r>
          </a:p>
        </p:txBody>
      </p:sp>
      <p:sp>
        <p:nvSpPr>
          <p:cNvPr id="4" name="Date Placeholder 3">
            <a:extLst>
              <a:ext uri="{FF2B5EF4-FFF2-40B4-BE49-F238E27FC236}">
                <a16:creationId xmlns:a16="http://schemas.microsoft.com/office/drawing/2014/main" id="{0468D0F6-6C84-4D48-BF34-BC9D5C4DE40A}"/>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D96782D0-E4E5-45DE-8789-66795E7112EF}"/>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1A7E790A-336B-48C0-AA3E-98826CB00EDE}"/>
              </a:ext>
            </a:extLst>
          </p:cNvPr>
          <p:cNvSpPr>
            <a:spLocks noGrp="1"/>
          </p:cNvSpPr>
          <p:nvPr>
            <p:ph type="sldNum" sz="quarter" idx="12"/>
          </p:nvPr>
        </p:nvSpPr>
        <p:spPr/>
        <p:txBody>
          <a:bodyPr/>
          <a:lstStyle/>
          <a:p>
            <a:pPr>
              <a:defRPr/>
            </a:pPr>
            <a:fld id="{40390516-8E9A-4341-B9BC-EA7123011609}" type="slidenum">
              <a:rPr lang="en-US" smtClean="0"/>
              <a:pPr>
                <a:defRPr/>
              </a:pPr>
              <a:t>26</a:t>
            </a:fld>
            <a:endParaRPr lang="en-US"/>
          </a:p>
        </p:txBody>
      </p:sp>
      <p:pic>
        <p:nvPicPr>
          <p:cNvPr id="7" name="Picture 9">
            <a:extLst>
              <a:ext uri="{FF2B5EF4-FFF2-40B4-BE49-F238E27FC236}">
                <a16:creationId xmlns:a16="http://schemas.microsoft.com/office/drawing/2014/main" id="{7AE359CE-13E6-4B97-AD82-2F4E55AB0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409700"/>
            <a:ext cx="76390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pic>
      <p:sp>
        <p:nvSpPr>
          <p:cNvPr id="8" name="Line 10">
            <a:extLst>
              <a:ext uri="{FF2B5EF4-FFF2-40B4-BE49-F238E27FC236}">
                <a16:creationId xmlns:a16="http://schemas.microsoft.com/office/drawing/2014/main" id="{3AEDBAB2-FA16-4168-AA71-96D9A5C466AA}"/>
              </a:ext>
            </a:extLst>
          </p:cNvPr>
          <p:cNvSpPr>
            <a:spLocks noChangeShapeType="1"/>
          </p:cNvSpPr>
          <p:nvPr/>
        </p:nvSpPr>
        <p:spPr bwMode="auto">
          <a:xfrm>
            <a:off x="5769429" y="3238500"/>
            <a:ext cx="1295400" cy="0"/>
          </a:xfrm>
          <a:prstGeom prst="line">
            <a:avLst/>
          </a:prstGeom>
          <a:noFill/>
          <a:ln w="38100">
            <a:solidFill>
              <a:srgbClr val="2100FF"/>
            </a:solidFill>
            <a:round/>
            <a:headEnd type="triangle" w="lg" len="lg"/>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9" name="Text Box 9">
            <a:extLst>
              <a:ext uri="{FF2B5EF4-FFF2-40B4-BE49-F238E27FC236}">
                <a16:creationId xmlns:a16="http://schemas.microsoft.com/office/drawing/2014/main" id="{83843B09-A614-6F5A-38F7-5436401F583C}"/>
              </a:ext>
            </a:extLst>
          </p:cNvPr>
          <p:cNvSpPr txBox="1">
            <a:spLocks noChangeArrowheads="1"/>
          </p:cNvSpPr>
          <p:nvPr/>
        </p:nvSpPr>
        <p:spPr bwMode="auto">
          <a:xfrm>
            <a:off x="5080966" y="3280946"/>
            <a:ext cx="34259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b="1" dirty="0">
                <a:solidFill>
                  <a:srgbClr val="2100FF"/>
                </a:solidFill>
              </a:rPr>
              <a:t>Fix what is returned by the DOU</a:t>
            </a:r>
          </a:p>
        </p:txBody>
      </p:sp>
    </p:spTree>
    <p:extLst>
      <p:ext uri="{BB962C8B-B14F-4D97-AF65-F5344CB8AC3E}">
        <p14:creationId xmlns:p14="http://schemas.microsoft.com/office/powerpoint/2010/main" val="1418134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5091-7D11-4123-AFDF-0FC4858A5B42}"/>
              </a:ext>
            </a:extLst>
          </p:cNvPr>
          <p:cNvSpPr>
            <a:spLocks noGrp="1"/>
          </p:cNvSpPr>
          <p:nvPr>
            <p:ph type="ctrTitle"/>
          </p:nvPr>
        </p:nvSpPr>
        <p:spPr/>
        <p:txBody>
          <a:bodyPr/>
          <a:lstStyle/>
          <a:p>
            <a:r>
              <a:rPr lang="en-US" dirty="0"/>
              <a:t>Test Doubles</a:t>
            </a:r>
          </a:p>
        </p:txBody>
      </p:sp>
      <p:sp>
        <p:nvSpPr>
          <p:cNvPr id="3" name="Subtitle 2">
            <a:extLst>
              <a:ext uri="{FF2B5EF4-FFF2-40B4-BE49-F238E27FC236}">
                <a16:creationId xmlns:a16="http://schemas.microsoft.com/office/drawing/2014/main" id="{62EE006F-ED34-449A-A840-709818A13DF4}"/>
              </a:ext>
            </a:extLst>
          </p:cNvPr>
          <p:cNvSpPr>
            <a:spLocks noGrp="1"/>
          </p:cNvSpPr>
          <p:nvPr>
            <p:ph type="subTitle" idx="1"/>
          </p:nvPr>
        </p:nvSpPr>
        <p:spPr/>
        <p:txBody>
          <a:bodyPr/>
          <a:lstStyle/>
          <a:p>
            <a:r>
              <a:rPr lang="en-US" dirty="0"/>
              <a:t>The Stub is just one type of ‘replacement delegate’</a:t>
            </a:r>
          </a:p>
          <a:p>
            <a:r>
              <a:rPr lang="en-US" dirty="0"/>
              <a:t>The superclass: Double</a:t>
            </a:r>
          </a:p>
        </p:txBody>
      </p:sp>
    </p:spTree>
    <p:extLst>
      <p:ext uri="{BB962C8B-B14F-4D97-AF65-F5344CB8AC3E}">
        <p14:creationId xmlns:p14="http://schemas.microsoft.com/office/powerpoint/2010/main" val="2529071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00D8-FEF6-46EE-B965-A2ADC8D50B62}"/>
              </a:ext>
            </a:extLst>
          </p:cNvPr>
          <p:cNvSpPr>
            <a:spLocks noGrp="1"/>
          </p:cNvSpPr>
          <p:nvPr>
            <p:ph type="title"/>
          </p:nvPr>
        </p:nvSpPr>
        <p:spPr/>
        <p:txBody>
          <a:bodyPr/>
          <a:lstStyle/>
          <a:p>
            <a:r>
              <a:rPr lang="en-US" dirty="0" err="1"/>
              <a:t>Meszaros</a:t>
            </a:r>
            <a:r>
              <a:rPr lang="en-US" dirty="0"/>
              <a:t> (2007)</a:t>
            </a:r>
          </a:p>
        </p:txBody>
      </p:sp>
      <p:sp>
        <p:nvSpPr>
          <p:cNvPr id="3" name="Content Placeholder 2">
            <a:extLst>
              <a:ext uri="{FF2B5EF4-FFF2-40B4-BE49-F238E27FC236}">
                <a16:creationId xmlns:a16="http://schemas.microsoft.com/office/drawing/2014/main" id="{4F641F2A-B698-4B09-ACDF-231B8459CD68}"/>
              </a:ext>
            </a:extLst>
          </p:cNvPr>
          <p:cNvSpPr>
            <a:spLocks noGrp="1"/>
          </p:cNvSpPr>
          <p:nvPr>
            <p:ph idx="1"/>
          </p:nvPr>
        </p:nvSpPr>
        <p:spPr/>
        <p:txBody>
          <a:bodyPr/>
          <a:lstStyle/>
          <a:p>
            <a:r>
              <a:rPr lang="en-US" dirty="0"/>
              <a:t>There are actually several types of ‘replacements’…</a:t>
            </a:r>
          </a:p>
          <a:p>
            <a:endParaRPr lang="en-US" dirty="0"/>
          </a:p>
          <a:p>
            <a:endParaRPr lang="en-US" dirty="0"/>
          </a:p>
        </p:txBody>
      </p:sp>
      <p:sp>
        <p:nvSpPr>
          <p:cNvPr id="4" name="Date Placeholder 3">
            <a:extLst>
              <a:ext uri="{FF2B5EF4-FFF2-40B4-BE49-F238E27FC236}">
                <a16:creationId xmlns:a16="http://schemas.microsoft.com/office/drawing/2014/main" id="{6F69330E-41FA-4F22-B080-B1F0B8245368}"/>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C094F0FE-3164-43DF-A9A1-868669F59C76}"/>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D64F84BB-9ABA-47C4-80BB-8477A36A5C9F}"/>
              </a:ext>
            </a:extLst>
          </p:cNvPr>
          <p:cNvSpPr>
            <a:spLocks noGrp="1"/>
          </p:cNvSpPr>
          <p:nvPr>
            <p:ph type="sldNum" sz="quarter" idx="12"/>
          </p:nvPr>
        </p:nvSpPr>
        <p:spPr/>
        <p:txBody>
          <a:bodyPr/>
          <a:lstStyle/>
          <a:p>
            <a:pPr>
              <a:defRPr/>
            </a:pPr>
            <a:fld id="{40390516-8E9A-4341-B9BC-EA7123011609}" type="slidenum">
              <a:rPr lang="en-US" smtClean="0"/>
              <a:pPr>
                <a:defRPr/>
              </a:pPr>
              <a:t>28</a:t>
            </a:fld>
            <a:endParaRPr lang="en-US"/>
          </a:p>
        </p:txBody>
      </p:sp>
      <p:pic>
        <p:nvPicPr>
          <p:cNvPr id="8" name="Picture 7">
            <a:extLst>
              <a:ext uri="{FF2B5EF4-FFF2-40B4-BE49-F238E27FC236}">
                <a16:creationId xmlns:a16="http://schemas.microsoft.com/office/drawing/2014/main" id="{EB9670A6-F384-490E-8DC7-A94FFD79F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2216" y="1409700"/>
            <a:ext cx="1190272" cy="1600200"/>
          </a:xfrm>
          <a:prstGeom prst="rect">
            <a:avLst/>
          </a:prstGeom>
        </p:spPr>
      </p:pic>
      <p:pic>
        <p:nvPicPr>
          <p:cNvPr id="10" name="Picture 9">
            <a:extLst>
              <a:ext uri="{FF2B5EF4-FFF2-40B4-BE49-F238E27FC236}">
                <a16:creationId xmlns:a16="http://schemas.microsoft.com/office/drawing/2014/main" id="{9A42D01F-0A2E-4573-AA28-21F91F40524E}"/>
              </a:ext>
            </a:extLst>
          </p:cNvPr>
          <p:cNvPicPr>
            <a:picLocks noChangeAspect="1"/>
          </p:cNvPicPr>
          <p:nvPr/>
        </p:nvPicPr>
        <p:blipFill>
          <a:blip r:embed="rId3"/>
          <a:stretch>
            <a:fillRect/>
          </a:stretch>
        </p:blipFill>
        <p:spPr>
          <a:xfrm>
            <a:off x="324170" y="1562100"/>
            <a:ext cx="7147455" cy="2433357"/>
          </a:xfrm>
          <a:prstGeom prst="rect">
            <a:avLst/>
          </a:prstGeom>
          <a:effectLst>
            <a:outerShdw blurRad="50800" dist="38100" dir="2700000" algn="tl" rotWithShape="0">
              <a:prstClr val="black">
                <a:alpha val="40000"/>
              </a:prstClr>
            </a:outerShdw>
          </a:effec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499" y="4123446"/>
            <a:ext cx="4038601" cy="11399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228600" y="4229100"/>
            <a:ext cx="2895600" cy="91440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Double???</a:t>
            </a:r>
            <a:br>
              <a:rPr lang="en-US" dirty="0"/>
            </a:br>
            <a:r>
              <a:rPr lang="en-US" dirty="0"/>
              <a:t>From the term ‘stunt double’ in movie making</a:t>
            </a:r>
            <a:endParaRPr lang="da-DK" dirty="0"/>
          </a:p>
        </p:txBody>
      </p:sp>
    </p:spTree>
    <p:extLst>
      <p:ext uri="{BB962C8B-B14F-4D97-AF65-F5344CB8AC3E}">
        <p14:creationId xmlns:p14="http://schemas.microsoft.com/office/powerpoint/2010/main" val="3379752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a:extLst>
              <a:ext uri="{FF2B5EF4-FFF2-40B4-BE49-F238E27FC236}">
                <a16:creationId xmlns:a16="http://schemas.microsoft.com/office/drawing/2014/main" id="{55E4517B-29A1-4DFE-95EB-C0CC0B3C0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3" y="1257300"/>
            <a:ext cx="74866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pic>
      <p:sp>
        <p:nvSpPr>
          <p:cNvPr id="2" name="Title 1">
            <a:extLst>
              <a:ext uri="{FF2B5EF4-FFF2-40B4-BE49-F238E27FC236}">
                <a16:creationId xmlns:a16="http://schemas.microsoft.com/office/drawing/2014/main" id="{EBA21B77-AF06-422B-9C70-A7755FD8BE90}"/>
              </a:ext>
            </a:extLst>
          </p:cNvPr>
          <p:cNvSpPr>
            <a:spLocks noGrp="1"/>
          </p:cNvSpPr>
          <p:nvPr>
            <p:ph type="title"/>
          </p:nvPr>
        </p:nvSpPr>
        <p:spPr/>
        <p:txBody>
          <a:bodyPr/>
          <a:lstStyle/>
          <a:p>
            <a:r>
              <a:rPr lang="en-US" dirty="0"/>
              <a:t>Test Spy</a:t>
            </a:r>
          </a:p>
        </p:txBody>
      </p:sp>
      <p:sp>
        <p:nvSpPr>
          <p:cNvPr id="3" name="Content Placeholder 2">
            <a:extLst>
              <a:ext uri="{FF2B5EF4-FFF2-40B4-BE49-F238E27FC236}">
                <a16:creationId xmlns:a16="http://schemas.microsoft.com/office/drawing/2014/main" id="{EC600025-6B95-4B4B-9537-DEA0B52D45ED}"/>
              </a:ext>
            </a:extLst>
          </p:cNvPr>
          <p:cNvSpPr>
            <a:spLocks noGrp="1"/>
          </p:cNvSpPr>
          <p:nvPr>
            <p:ph idx="1"/>
          </p:nvPr>
        </p:nvSpPr>
        <p:spPr/>
        <p:txBody>
          <a:bodyPr/>
          <a:lstStyle/>
          <a:p>
            <a:r>
              <a:rPr lang="en-US" dirty="0"/>
              <a:t>Spies serve </a:t>
            </a:r>
            <a:r>
              <a:rPr lang="en-US" b="1" i="1" dirty="0"/>
              <a:t>commands (mutators)</a:t>
            </a:r>
            <a:r>
              <a:rPr lang="en-US" i="1" dirty="0"/>
              <a:t> </a:t>
            </a:r>
            <a:r>
              <a:rPr lang="en-US" dirty="0"/>
              <a:t>by the UUT</a:t>
            </a:r>
          </a:p>
          <a:p>
            <a:endParaRPr lang="en-US" dirty="0"/>
          </a:p>
          <a:p>
            <a:endParaRPr lang="en-US" dirty="0"/>
          </a:p>
          <a:p>
            <a:endParaRPr lang="en-US" dirty="0"/>
          </a:p>
          <a:p>
            <a:endParaRPr lang="en-US" dirty="0"/>
          </a:p>
          <a:p>
            <a:r>
              <a:rPr lang="en-US" dirty="0"/>
              <a:t>Spies are </a:t>
            </a:r>
            <a:r>
              <a:rPr lang="en-US" i="1" dirty="0"/>
              <a:t>recorders</a:t>
            </a:r>
            <a:r>
              <a:rPr lang="en-US" dirty="0"/>
              <a:t> of interaction</a:t>
            </a:r>
          </a:p>
          <a:p>
            <a:pPr lvl="1"/>
            <a:r>
              <a:rPr lang="en-US" dirty="0"/>
              <a:t>So, JUnit test can </a:t>
            </a:r>
            <a:r>
              <a:rPr lang="en-US" i="1" dirty="0"/>
              <a:t>later query the spy about “what happened?”</a:t>
            </a:r>
          </a:p>
          <a:p>
            <a:pPr lvl="1"/>
            <a:endParaRPr lang="en-US" i="1" dirty="0"/>
          </a:p>
          <a:p>
            <a:r>
              <a:rPr lang="en-US" dirty="0"/>
              <a:t>Again, </a:t>
            </a:r>
            <a:r>
              <a:rPr lang="en-US" i="1" dirty="0"/>
              <a:t>simple implementations </a:t>
            </a:r>
            <a:r>
              <a:rPr lang="en-US" dirty="0"/>
              <a:t>(‘Evident Tests’)</a:t>
            </a:r>
          </a:p>
          <a:p>
            <a:pPr lvl="1"/>
            <a:r>
              <a:rPr lang="en-US" dirty="0"/>
              <a:t>If not, the bugs will be in the spy, not in the UUT </a:t>
            </a:r>
            <a:r>
              <a:rPr lang="en-US" dirty="0">
                <a:sym typeface="Wingdings" panose="05000000000000000000" pitchFamily="2" charset="2"/>
              </a:rPr>
              <a:t></a:t>
            </a:r>
            <a:endParaRPr lang="en-US" dirty="0"/>
          </a:p>
        </p:txBody>
      </p:sp>
      <p:sp>
        <p:nvSpPr>
          <p:cNvPr id="4" name="Date Placeholder 3">
            <a:extLst>
              <a:ext uri="{FF2B5EF4-FFF2-40B4-BE49-F238E27FC236}">
                <a16:creationId xmlns:a16="http://schemas.microsoft.com/office/drawing/2014/main" id="{7689848D-078E-41EE-9566-FFD9446A1A3F}"/>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0834CBC8-ABE4-4276-8741-DADAEF1A3A9D}"/>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347E723C-0276-46A2-86C9-F0640EDD710D}"/>
              </a:ext>
            </a:extLst>
          </p:cNvPr>
          <p:cNvSpPr>
            <a:spLocks noGrp="1"/>
          </p:cNvSpPr>
          <p:nvPr>
            <p:ph type="sldNum" sz="quarter" idx="12"/>
          </p:nvPr>
        </p:nvSpPr>
        <p:spPr/>
        <p:txBody>
          <a:bodyPr/>
          <a:lstStyle/>
          <a:p>
            <a:pPr>
              <a:defRPr/>
            </a:pPr>
            <a:fld id="{40390516-8E9A-4341-B9BC-EA7123011609}" type="slidenum">
              <a:rPr lang="en-US" smtClean="0"/>
              <a:pPr>
                <a:defRPr/>
              </a:pPr>
              <a:t>29</a:t>
            </a:fld>
            <a:endParaRPr lang="en-US"/>
          </a:p>
        </p:txBody>
      </p:sp>
      <p:sp>
        <p:nvSpPr>
          <p:cNvPr id="10" name="Line 8">
            <a:extLst>
              <a:ext uri="{FF2B5EF4-FFF2-40B4-BE49-F238E27FC236}">
                <a16:creationId xmlns:a16="http://schemas.microsoft.com/office/drawing/2014/main" id="{FC80E3DD-D665-4E59-99F3-118CA295F0FC}"/>
              </a:ext>
            </a:extLst>
          </p:cNvPr>
          <p:cNvSpPr>
            <a:spLocks noChangeShapeType="1"/>
          </p:cNvSpPr>
          <p:nvPr/>
        </p:nvSpPr>
        <p:spPr bwMode="auto">
          <a:xfrm>
            <a:off x="5638800" y="2861733"/>
            <a:ext cx="1295400" cy="0"/>
          </a:xfrm>
          <a:prstGeom prst="line">
            <a:avLst/>
          </a:prstGeom>
          <a:noFill/>
          <a:ln w="38100">
            <a:solidFill>
              <a:srgbClr val="2100FF"/>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 name="Text Box 9">
            <a:extLst>
              <a:ext uri="{FF2B5EF4-FFF2-40B4-BE49-F238E27FC236}">
                <a16:creationId xmlns:a16="http://schemas.microsoft.com/office/drawing/2014/main" id="{7F646297-FEB1-4F5F-82F6-C75FCAAE2AD5}"/>
              </a:ext>
            </a:extLst>
          </p:cNvPr>
          <p:cNvSpPr txBox="1">
            <a:spLocks noChangeArrowheads="1"/>
          </p:cNvSpPr>
          <p:nvPr/>
        </p:nvSpPr>
        <p:spPr bwMode="auto">
          <a:xfrm>
            <a:off x="5360690" y="2937990"/>
            <a:ext cx="28664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b="1" dirty="0">
                <a:solidFill>
                  <a:srgbClr val="2100FF"/>
                </a:solidFill>
              </a:rPr>
              <a:t>What was sent to the DOU?</a:t>
            </a:r>
          </a:p>
        </p:txBody>
      </p:sp>
      <p:sp>
        <p:nvSpPr>
          <p:cNvPr id="15" name="Rectangle 14">
            <a:extLst>
              <a:ext uri="{FF2B5EF4-FFF2-40B4-BE49-F238E27FC236}">
                <a16:creationId xmlns:a16="http://schemas.microsoft.com/office/drawing/2014/main" id="{1764C839-BF80-4B3C-ABEB-FBAC0EBB038A}"/>
              </a:ext>
            </a:extLst>
          </p:cNvPr>
          <p:cNvSpPr/>
          <p:nvPr/>
        </p:nvSpPr>
        <p:spPr>
          <a:xfrm>
            <a:off x="5856514" y="1869045"/>
            <a:ext cx="1153886"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command</a:t>
            </a:r>
          </a:p>
        </p:txBody>
      </p:sp>
    </p:spTree>
    <p:extLst>
      <p:ext uri="{BB962C8B-B14F-4D97-AF65-F5344CB8AC3E}">
        <p14:creationId xmlns:p14="http://schemas.microsoft.com/office/powerpoint/2010/main" val="3242379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da-DK" noProof="0" dirty="0"/>
              <a:t>Tricky Requirement</a:t>
            </a:r>
          </a:p>
        </p:txBody>
      </p:sp>
      <p:sp>
        <p:nvSpPr>
          <p:cNvPr id="10243" name="Content Placeholder 2"/>
          <p:cNvSpPr>
            <a:spLocks noGrp="1"/>
          </p:cNvSpPr>
          <p:nvPr>
            <p:ph idx="1"/>
          </p:nvPr>
        </p:nvSpPr>
        <p:spPr/>
        <p:txBody>
          <a:bodyPr/>
          <a:lstStyle/>
          <a:p>
            <a:r>
              <a:rPr lang="en-US" altLang="da-DK" noProof="0" dirty="0"/>
              <a:t>The test case for </a:t>
            </a:r>
            <a:r>
              <a:rPr lang="en-US" altLang="da-DK" noProof="0" dirty="0" err="1"/>
              <a:t>AlphaTown</a:t>
            </a:r>
            <a:r>
              <a:rPr lang="en-US" altLang="da-DK" noProof="0" dirty="0"/>
              <a:t>:</a:t>
            </a:r>
          </a:p>
          <a:p>
            <a:endParaRPr lang="en-US" altLang="da-DK" noProof="0" dirty="0"/>
          </a:p>
          <a:p>
            <a:endParaRPr lang="en-US" altLang="da-DK" noProof="0" dirty="0"/>
          </a:p>
          <a:p>
            <a:endParaRPr lang="en-US" altLang="da-DK" noProof="0" dirty="0"/>
          </a:p>
          <a:p>
            <a:r>
              <a:rPr lang="en-US" altLang="da-DK" noProof="0" dirty="0"/>
              <a:t>… but how does it look for </a:t>
            </a:r>
            <a:r>
              <a:rPr lang="en-US" altLang="da-DK" noProof="0" dirty="0" err="1"/>
              <a:t>GammaTown</a:t>
            </a:r>
            <a:r>
              <a:rPr lang="en-US" altLang="da-DK" noProof="0" dirty="0"/>
              <a:t>?</a:t>
            </a:r>
          </a:p>
        </p:txBody>
      </p:sp>
      <p:sp>
        <p:nvSpPr>
          <p:cNvPr id="4" name="Footer Placeholder 3"/>
          <p:cNvSpPr>
            <a:spLocks noGrp="1"/>
          </p:cNvSpPr>
          <p:nvPr>
            <p:ph type="ftr" sz="quarter" idx="11"/>
          </p:nvPr>
        </p:nvSpPr>
        <p:spPr/>
        <p:txBody>
          <a:bodyPr/>
          <a:lstStyle/>
          <a:p>
            <a:pPr>
              <a:defRPr/>
            </a:pPr>
            <a:r>
              <a:rPr lang="en-GB"/>
              <a:t>Henrik Bærbak Christensen</a:t>
            </a:r>
          </a:p>
        </p:txBody>
      </p:sp>
      <p:sp>
        <p:nvSpPr>
          <p:cNvPr id="5" name="Slide Number Placeholder 4"/>
          <p:cNvSpPr>
            <a:spLocks noGrp="1"/>
          </p:cNvSpPr>
          <p:nvPr>
            <p:ph type="sldNum" sz="quarter" idx="12"/>
          </p:nvPr>
        </p:nvSpPr>
        <p:spPr/>
        <p:txBody>
          <a:bodyPr/>
          <a:lstStyle/>
          <a:p>
            <a:pPr>
              <a:defRPr/>
            </a:pPr>
            <a:fld id="{01FCB6AA-8975-44AF-A411-7D4E57C87B59}" type="slidenum">
              <a:rPr lang="en-GB" smtClean="0"/>
              <a:pPr>
                <a:defRPr/>
              </a:pPr>
              <a:t>3</a:t>
            </a:fld>
            <a:endParaRPr lang="en-GB"/>
          </a:p>
        </p:txBody>
      </p:sp>
      <p:pic>
        <p:nvPicPr>
          <p:cNvPr id="102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607344"/>
            <a:ext cx="63960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pic>
      <p:pic>
        <p:nvPicPr>
          <p:cNvPr id="10247"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3507052"/>
            <a:ext cx="6396037" cy="91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pic>
      <p:sp>
        <p:nvSpPr>
          <p:cNvPr id="8" name="Date Placeholder 7"/>
          <p:cNvSpPr>
            <a:spLocks noGrp="1"/>
          </p:cNvSpPr>
          <p:nvPr>
            <p:ph type="dt" sz="quarter" idx="10"/>
          </p:nvPr>
        </p:nvSpPr>
        <p:spPr/>
        <p:txBody>
          <a:bodyPr/>
          <a:lstStyle/>
          <a:p>
            <a:pPr>
              <a:defRPr/>
            </a:pPr>
            <a:r>
              <a:rPr lang="da-DK"/>
              <a:t>CS, AU</a:t>
            </a:r>
            <a:endParaRPr lang="en-GB"/>
          </a:p>
        </p:txBody>
      </p:sp>
      <p:sp>
        <p:nvSpPr>
          <p:cNvPr id="10249" name="Rectangle 1"/>
          <p:cNvSpPr>
            <a:spLocks noChangeArrowheads="1"/>
          </p:cNvSpPr>
          <p:nvPr/>
        </p:nvSpPr>
        <p:spPr bwMode="auto">
          <a:xfrm>
            <a:off x="2285206" y="3914511"/>
            <a:ext cx="1677987" cy="502708"/>
          </a:xfrm>
          <a:prstGeom prst="rect">
            <a:avLst/>
          </a:prstGeom>
          <a:noFill/>
          <a:ln w="38100" algn="ctr">
            <a:solidFill>
              <a:srgbClr val="C00000"/>
            </a:solidFill>
            <a:round/>
            <a:headEnd/>
            <a:tailEnd type="triangle" w="lg" len="lg"/>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600">
              <a:latin typeface="Courier New" pitchFamily="49" charset="0"/>
            </a:endParaRPr>
          </a:p>
        </p:txBody>
      </p:sp>
      <p:pic>
        <p:nvPicPr>
          <p:cNvPr id="3" name="Picture 2">
            <a:extLst>
              <a:ext uri="{FF2B5EF4-FFF2-40B4-BE49-F238E27FC236}">
                <a16:creationId xmlns:a16="http://schemas.microsoft.com/office/drawing/2014/main" id="{13A4FFB8-C001-0ECB-1B53-421CB104D07E}"/>
              </a:ext>
            </a:extLst>
          </p:cNvPr>
          <p:cNvPicPr>
            <a:picLocks noChangeAspect="1"/>
          </p:cNvPicPr>
          <p:nvPr/>
        </p:nvPicPr>
        <p:blipFill>
          <a:blip r:embed="rId4"/>
          <a:stretch>
            <a:fillRect/>
          </a:stretch>
        </p:blipFill>
        <p:spPr>
          <a:xfrm>
            <a:off x="6448804" y="1785240"/>
            <a:ext cx="2351266" cy="910168"/>
          </a:xfrm>
          <a:prstGeom prst="rect">
            <a:avLst/>
          </a:prstGeom>
        </p:spPr>
      </p:pic>
      <p:sp>
        <p:nvSpPr>
          <p:cNvPr id="6" name="Rectangle: Rounded Corners 5">
            <a:extLst>
              <a:ext uri="{FF2B5EF4-FFF2-40B4-BE49-F238E27FC236}">
                <a16:creationId xmlns:a16="http://schemas.microsoft.com/office/drawing/2014/main" id="{7EB9178A-80FA-E378-7372-A5E026EB1486}"/>
              </a:ext>
            </a:extLst>
          </p:cNvPr>
          <p:cNvSpPr/>
          <p:nvPr/>
        </p:nvSpPr>
        <p:spPr>
          <a:xfrm>
            <a:off x="6705600" y="2171700"/>
            <a:ext cx="2133600" cy="304271"/>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6">
            <a:extLst>
              <a:ext uri="{FF2B5EF4-FFF2-40B4-BE49-F238E27FC236}">
                <a16:creationId xmlns:a16="http://schemas.microsoft.com/office/drawing/2014/main" id="{80513748-5C06-1B5B-A72F-746DC95B62B2}"/>
              </a:ext>
            </a:extLst>
          </p:cNvPr>
          <p:cNvPicPr>
            <a:picLocks noChangeAspect="1"/>
          </p:cNvPicPr>
          <p:nvPr/>
        </p:nvPicPr>
        <p:blipFill>
          <a:blip r:embed="rId4"/>
          <a:stretch>
            <a:fillRect/>
          </a:stretch>
        </p:blipFill>
        <p:spPr>
          <a:xfrm>
            <a:off x="5029200" y="4443678"/>
            <a:ext cx="2351266" cy="910168"/>
          </a:xfrm>
          <a:prstGeom prst="rect">
            <a:avLst/>
          </a:prstGeom>
        </p:spPr>
      </p:pic>
      <p:sp>
        <p:nvSpPr>
          <p:cNvPr id="9" name="Rectangle: Rounded Corners 8">
            <a:extLst>
              <a:ext uri="{FF2B5EF4-FFF2-40B4-BE49-F238E27FC236}">
                <a16:creationId xmlns:a16="http://schemas.microsoft.com/office/drawing/2014/main" id="{610F1B53-217A-2C06-8F66-6C6BFE0C9D5E}"/>
              </a:ext>
            </a:extLst>
          </p:cNvPr>
          <p:cNvSpPr/>
          <p:nvPr/>
        </p:nvSpPr>
        <p:spPr>
          <a:xfrm>
            <a:off x="7195752" y="4839229"/>
            <a:ext cx="1643448" cy="304271"/>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 Monday) ???</a:t>
            </a:r>
            <a:endParaRPr lang="da-DK" dirty="0"/>
          </a:p>
        </p:txBody>
      </p:sp>
    </p:spTree>
    <p:extLst>
      <p:ext uri="{BB962C8B-B14F-4D97-AF65-F5344CB8AC3E}">
        <p14:creationId xmlns:p14="http://schemas.microsoft.com/office/powerpoint/2010/main" val="1860406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FB37-185D-47EC-ADC6-A618F698779E}"/>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205290A5-EE8B-4035-93B2-3989832F71A0}"/>
              </a:ext>
            </a:extLst>
          </p:cNvPr>
          <p:cNvSpPr>
            <a:spLocks noGrp="1"/>
          </p:cNvSpPr>
          <p:nvPr>
            <p:ph idx="1"/>
          </p:nvPr>
        </p:nvSpPr>
        <p:spPr/>
        <p:txBody>
          <a:bodyPr/>
          <a:lstStyle/>
          <a:p>
            <a:r>
              <a:rPr lang="en-US" dirty="0"/>
              <a:t>Chemical plant</a:t>
            </a:r>
          </a:p>
          <a:p>
            <a:pPr lvl="1"/>
            <a:r>
              <a:rPr lang="en-US" dirty="0"/>
              <a:t>Control temperature in chemical</a:t>
            </a:r>
            <a:br>
              <a:rPr lang="en-US" dirty="0"/>
            </a:br>
            <a:r>
              <a:rPr lang="en-US" dirty="0"/>
              <a:t>process</a:t>
            </a:r>
          </a:p>
          <a:p>
            <a:r>
              <a:rPr lang="en-US" sz="2000" dirty="0"/>
              <a:t>Algorithm</a:t>
            </a:r>
          </a:p>
          <a:p>
            <a:pPr lvl="1"/>
            <a:r>
              <a:rPr lang="en-US" sz="1800" dirty="0"/>
              <a:t>Measure the temperature</a:t>
            </a:r>
          </a:p>
          <a:p>
            <a:pPr lvl="2"/>
            <a:r>
              <a:rPr lang="en-US" sz="1600" i="1" dirty="0"/>
              <a:t>Query the temperature sensor</a:t>
            </a:r>
          </a:p>
          <a:p>
            <a:pPr lvl="1"/>
            <a:r>
              <a:rPr lang="en-US" sz="1800" dirty="0"/>
              <a:t>Compute a response</a:t>
            </a:r>
          </a:p>
          <a:p>
            <a:pPr lvl="2"/>
            <a:r>
              <a:rPr lang="en-US" sz="1600" dirty="0"/>
              <a:t>If (T &gt; 67) then cool the process; if (T &lt; 62) then stop cooling;</a:t>
            </a:r>
          </a:p>
          <a:p>
            <a:pPr lvl="1"/>
            <a:r>
              <a:rPr lang="en-US" sz="1800" dirty="0"/>
              <a:t>Activate the cooling system</a:t>
            </a:r>
          </a:p>
          <a:p>
            <a:pPr lvl="2"/>
            <a:r>
              <a:rPr lang="en-US" sz="1600" i="1" dirty="0"/>
              <a:t>Command the cooler to turn On</a:t>
            </a:r>
          </a:p>
          <a:p>
            <a:r>
              <a:rPr lang="en-US" b="1" dirty="0"/>
              <a:t>Manual testing:</a:t>
            </a:r>
          </a:p>
          <a:p>
            <a:pPr lvl="1"/>
            <a:r>
              <a:rPr lang="en-US" dirty="0"/>
              <a:t>Let the process run; if plant explodes then the test has failed </a:t>
            </a:r>
            <a:r>
              <a:rPr lang="en-US" dirty="0">
                <a:sym typeface="Wingdings" panose="05000000000000000000" pitchFamily="2" charset="2"/>
              </a:rPr>
              <a:t></a:t>
            </a:r>
            <a:endParaRPr lang="en-US" dirty="0"/>
          </a:p>
        </p:txBody>
      </p:sp>
      <p:sp>
        <p:nvSpPr>
          <p:cNvPr id="4" name="Date Placeholder 3">
            <a:extLst>
              <a:ext uri="{FF2B5EF4-FFF2-40B4-BE49-F238E27FC236}">
                <a16:creationId xmlns:a16="http://schemas.microsoft.com/office/drawing/2014/main" id="{0ACEEDFA-87F5-43A6-93A9-AD0DC4AB1FF7}"/>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715E2B2C-A196-4B55-880B-42644C3BB7BF}"/>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57CC1184-5EA1-4B11-9F66-08C138C611D7}"/>
              </a:ext>
            </a:extLst>
          </p:cNvPr>
          <p:cNvSpPr>
            <a:spLocks noGrp="1"/>
          </p:cNvSpPr>
          <p:nvPr>
            <p:ph type="sldNum" sz="quarter" idx="12"/>
          </p:nvPr>
        </p:nvSpPr>
        <p:spPr/>
        <p:txBody>
          <a:bodyPr/>
          <a:lstStyle/>
          <a:p>
            <a:pPr>
              <a:defRPr/>
            </a:pPr>
            <a:fld id="{40390516-8E9A-4341-B9BC-EA7123011609}" type="slidenum">
              <a:rPr lang="en-US" smtClean="0"/>
              <a:pPr>
                <a:defRPr/>
              </a:pPr>
              <a:t>30</a:t>
            </a:fld>
            <a:endParaRPr lang="en-US"/>
          </a:p>
        </p:txBody>
      </p:sp>
      <p:pic>
        <p:nvPicPr>
          <p:cNvPr id="10" name="Picture 9">
            <a:extLst>
              <a:ext uri="{FF2B5EF4-FFF2-40B4-BE49-F238E27FC236}">
                <a16:creationId xmlns:a16="http://schemas.microsoft.com/office/drawing/2014/main" id="{B53F6FFA-42E2-4101-84E9-80C6ABF153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052703"/>
            <a:ext cx="3252959" cy="195719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8612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328C-DCC0-4593-A00C-1D8C5457AC40}"/>
              </a:ext>
            </a:extLst>
          </p:cNvPr>
          <p:cNvSpPr>
            <a:spLocks noGrp="1"/>
          </p:cNvSpPr>
          <p:nvPr>
            <p:ph type="title"/>
          </p:nvPr>
        </p:nvSpPr>
        <p:spPr/>
        <p:txBody>
          <a:bodyPr/>
          <a:lstStyle/>
          <a:p>
            <a:r>
              <a:rPr lang="en-US" dirty="0"/>
              <a:t>The UUT</a:t>
            </a:r>
          </a:p>
        </p:txBody>
      </p:sp>
      <p:sp>
        <p:nvSpPr>
          <p:cNvPr id="3" name="Content Placeholder 2">
            <a:extLst>
              <a:ext uri="{FF2B5EF4-FFF2-40B4-BE49-F238E27FC236}">
                <a16:creationId xmlns:a16="http://schemas.microsoft.com/office/drawing/2014/main" id="{6747CA77-8157-4266-B5C6-2F819C8DD143}"/>
              </a:ext>
            </a:extLst>
          </p:cNvPr>
          <p:cNvSpPr>
            <a:spLocks noGrp="1"/>
          </p:cNvSpPr>
          <p:nvPr>
            <p:ph idx="1"/>
          </p:nvPr>
        </p:nvSpPr>
        <p:spPr/>
        <p:txBody>
          <a:bodyPr/>
          <a:lstStyle/>
          <a:p>
            <a:r>
              <a:rPr lang="en-US" dirty="0"/>
              <a:t>The UUT (Unit-Under-Test) is of course the algorithm, the monitoring of the chemical process:</a:t>
            </a:r>
          </a:p>
          <a:p>
            <a:pPr lvl="1"/>
            <a:r>
              <a:rPr lang="en-US" sz="1800" dirty="0"/>
              <a:t>Compute a response</a:t>
            </a:r>
          </a:p>
          <a:p>
            <a:pPr lvl="2"/>
            <a:r>
              <a:rPr lang="en-US" sz="1600" dirty="0">
                <a:solidFill>
                  <a:srgbClr val="0070C0"/>
                </a:solidFill>
              </a:rPr>
              <a:t>Measure</a:t>
            </a:r>
            <a:r>
              <a:rPr lang="en-US" sz="1600" dirty="0"/>
              <a:t> T</a:t>
            </a:r>
          </a:p>
          <a:p>
            <a:pPr lvl="2"/>
            <a:r>
              <a:rPr lang="en-US" sz="1600" dirty="0"/>
              <a:t>If (T &gt; 67) then </a:t>
            </a:r>
            <a:r>
              <a:rPr lang="en-US" sz="1600" dirty="0">
                <a:solidFill>
                  <a:srgbClr val="0070C0"/>
                </a:solidFill>
              </a:rPr>
              <a:t>Turn on Cooling</a:t>
            </a:r>
            <a:endParaRPr lang="en-US" sz="1600" dirty="0"/>
          </a:p>
          <a:p>
            <a:pPr lvl="2"/>
            <a:endParaRPr lang="en-US" sz="1600" dirty="0"/>
          </a:p>
          <a:p>
            <a:r>
              <a:rPr lang="en-US" dirty="0"/>
              <a:t>But there are </a:t>
            </a:r>
            <a:r>
              <a:rPr lang="en-US" i="1" dirty="0"/>
              <a:t>two DOUs </a:t>
            </a:r>
            <a:r>
              <a:rPr lang="en-US" dirty="0"/>
              <a:t>involved</a:t>
            </a:r>
          </a:p>
          <a:p>
            <a:pPr lvl="1"/>
            <a:r>
              <a:rPr lang="en-US" dirty="0" err="1"/>
              <a:t>TemperaturSensor</a:t>
            </a:r>
            <a:endParaRPr lang="en-US" dirty="0"/>
          </a:p>
          <a:p>
            <a:pPr lvl="1"/>
            <a:r>
              <a:rPr lang="en-US" dirty="0" err="1"/>
              <a:t>CoolingSystem</a:t>
            </a:r>
            <a:endParaRPr lang="en-US" dirty="0"/>
          </a:p>
          <a:p>
            <a:endParaRPr lang="en-US" dirty="0"/>
          </a:p>
          <a:p>
            <a:endParaRPr lang="en-US" dirty="0"/>
          </a:p>
        </p:txBody>
      </p:sp>
      <p:sp>
        <p:nvSpPr>
          <p:cNvPr id="4" name="Date Placeholder 3">
            <a:extLst>
              <a:ext uri="{FF2B5EF4-FFF2-40B4-BE49-F238E27FC236}">
                <a16:creationId xmlns:a16="http://schemas.microsoft.com/office/drawing/2014/main" id="{7050A3F7-3408-4B45-9A20-857037E28315}"/>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A57660DF-0980-47A3-8F9E-0CA8D1EEE88D}"/>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92E84783-C1FF-4FB3-B718-FBDA4F850AC5}"/>
              </a:ext>
            </a:extLst>
          </p:cNvPr>
          <p:cNvSpPr>
            <a:spLocks noGrp="1"/>
          </p:cNvSpPr>
          <p:nvPr>
            <p:ph type="sldNum" sz="quarter" idx="12"/>
          </p:nvPr>
        </p:nvSpPr>
        <p:spPr/>
        <p:txBody>
          <a:bodyPr/>
          <a:lstStyle/>
          <a:p>
            <a:pPr>
              <a:defRPr/>
            </a:pPr>
            <a:fld id="{40390516-8E9A-4341-B9BC-EA7123011609}" type="slidenum">
              <a:rPr lang="en-US" smtClean="0"/>
              <a:pPr>
                <a:defRPr/>
              </a:pPr>
              <a:t>31</a:t>
            </a:fld>
            <a:endParaRPr lang="en-US"/>
          </a:p>
        </p:txBody>
      </p:sp>
      <p:pic>
        <p:nvPicPr>
          <p:cNvPr id="9" name="Picture 8">
            <a:extLst>
              <a:ext uri="{FF2B5EF4-FFF2-40B4-BE49-F238E27FC236}">
                <a16:creationId xmlns:a16="http://schemas.microsoft.com/office/drawing/2014/main" id="{62F3F565-9F2C-4FDC-BEAB-84339A9562F1}"/>
              </a:ext>
            </a:extLst>
          </p:cNvPr>
          <p:cNvPicPr>
            <a:picLocks noChangeAspect="1"/>
          </p:cNvPicPr>
          <p:nvPr/>
        </p:nvPicPr>
        <p:blipFill>
          <a:blip r:embed="rId2"/>
          <a:stretch>
            <a:fillRect/>
          </a:stretch>
        </p:blipFill>
        <p:spPr>
          <a:xfrm>
            <a:off x="3771900" y="3390900"/>
            <a:ext cx="4495800" cy="1524000"/>
          </a:xfrm>
          <a:prstGeom prst="rect">
            <a:avLst/>
          </a:prstGeom>
        </p:spPr>
      </p:pic>
    </p:spTree>
    <p:extLst>
      <p:ext uri="{BB962C8B-B14F-4D97-AF65-F5344CB8AC3E}">
        <p14:creationId xmlns:p14="http://schemas.microsoft.com/office/powerpoint/2010/main" val="4250918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92A6-9E46-42D5-98C9-60F1141BBD67}"/>
              </a:ext>
            </a:extLst>
          </p:cNvPr>
          <p:cNvSpPr>
            <a:spLocks noGrp="1"/>
          </p:cNvSpPr>
          <p:nvPr>
            <p:ph type="title"/>
          </p:nvPr>
        </p:nvSpPr>
        <p:spPr/>
        <p:txBody>
          <a:bodyPr/>
          <a:lstStyle/>
          <a:p>
            <a:r>
              <a:rPr lang="en-US" dirty="0"/>
              <a:t>The Test Doubles</a:t>
            </a:r>
          </a:p>
        </p:txBody>
      </p:sp>
      <p:sp>
        <p:nvSpPr>
          <p:cNvPr id="3" name="Content Placeholder 2">
            <a:extLst>
              <a:ext uri="{FF2B5EF4-FFF2-40B4-BE49-F238E27FC236}">
                <a16:creationId xmlns:a16="http://schemas.microsoft.com/office/drawing/2014/main" id="{0E3209D3-87AF-41C0-A6A2-B32489D71076}"/>
              </a:ext>
            </a:extLst>
          </p:cNvPr>
          <p:cNvSpPr>
            <a:spLocks noGrp="1"/>
          </p:cNvSpPr>
          <p:nvPr>
            <p:ph idx="1"/>
          </p:nvPr>
        </p:nvSpPr>
        <p:spPr/>
        <p:txBody>
          <a:bodyPr/>
          <a:lstStyle/>
          <a:p>
            <a:r>
              <a:rPr lang="en-US" dirty="0"/>
              <a:t>So we need two test doubles</a:t>
            </a:r>
          </a:p>
          <a:p>
            <a:r>
              <a:rPr lang="en-US" b="1" i="1" dirty="0"/>
              <a:t>Exercise:</a:t>
            </a:r>
          </a:p>
          <a:p>
            <a:pPr lvl="1"/>
            <a:r>
              <a:rPr lang="en-US" dirty="0"/>
              <a:t>Indirect input?</a:t>
            </a:r>
          </a:p>
          <a:p>
            <a:pPr lvl="1"/>
            <a:r>
              <a:rPr lang="en-US" dirty="0"/>
              <a:t>Indirect output?</a:t>
            </a:r>
          </a:p>
          <a:p>
            <a:pPr lvl="1"/>
            <a:endParaRPr lang="en-US" dirty="0"/>
          </a:p>
          <a:p>
            <a:pPr lvl="1"/>
            <a:endParaRPr lang="en-US" dirty="0"/>
          </a:p>
          <a:p>
            <a:pPr lvl="1"/>
            <a:endParaRPr lang="en-US" dirty="0"/>
          </a:p>
          <a:p>
            <a:pPr lvl="1"/>
            <a:endParaRPr lang="en-US" dirty="0"/>
          </a:p>
          <a:p>
            <a:pPr lvl="1"/>
            <a:endParaRPr lang="en-US" dirty="0"/>
          </a:p>
          <a:p>
            <a:pPr lvl="1"/>
            <a:r>
              <a:rPr lang="en-US" dirty="0"/>
              <a:t>Stub? Spy?</a:t>
            </a:r>
          </a:p>
        </p:txBody>
      </p:sp>
      <p:sp>
        <p:nvSpPr>
          <p:cNvPr id="4" name="Date Placeholder 3">
            <a:extLst>
              <a:ext uri="{FF2B5EF4-FFF2-40B4-BE49-F238E27FC236}">
                <a16:creationId xmlns:a16="http://schemas.microsoft.com/office/drawing/2014/main" id="{3EA7F67A-4A0D-45BA-B81B-EC1896FA701F}"/>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105DB546-CE94-4466-9FD2-D3C9E970AEE7}"/>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210B6C89-96D2-49C2-9533-9DD4C4BEAE7E}"/>
              </a:ext>
            </a:extLst>
          </p:cNvPr>
          <p:cNvSpPr>
            <a:spLocks noGrp="1"/>
          </p:cNvSpPr>
          <p:nvPr>
            <p:ph type="sldNum" sz="quarter" idx="12"/>
          </p:nvPr>
        </p:nvSpPr>
        <p:spPr/>
        <p:txBody>
          <a:bodyPr/>
          <a:lstStyle/>
          <a:p>
            <a:pPr>
              <a:defRPr/>
            </a:pPr>
            <a:fld id="{40390516-8E9A-4341-B9BC-EA7123011609}" type="slidenum">
              <a:rPr lang="en-US" smtClean="0"/>
              <a:pPr>
                <a:defRPr/>
              </a:pPr>
              <a:t>32</a:t>
            </a:fld>
            <a:endParaRPr lang="en-US"/>
          </a:p>
        </p:txBody>
      </p:sp>
      <p:sp>
        <p:nvSpPr>
          <p:cNvPr id="7" name="Rectangle 6">
            <a:extLst>
              <a:ext uri="{FF2B5EF4-FFF2-40B4-BE49-F238E27FC236}">
                <a16:creationId xmlns:a16="http://schemas.microsoft.com/office/drawing/2014/main" id="{BFFF5E2C-632D-4413-8764-C2E732F2E180}"/>
              </a:ext>
            </a:extLst>
          </p:cNvPr>
          <p:cNvSpPr/>
          <p:nvPr/>
        </p:nvSpPr>
        <p:spPr>
          <a:xfrm>
            <a:off x="990600" y="2754086"/>
            <a:ext cx="2590800" cy="990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err="1"/>
              <a:t>PlantMonitor</a:t>
            </a:r>
            <a:endParaRPr lang="en-US" sz="2800" dirty="0"/>
          </a:p>
        </p:txBody>
      </p:sp>
      <p:sp>
        <p:nvSpPr>
          <p:cNvPr id="8" name="Rectangle 7">
            <a:extLst>
              <a:ext uri="{FF2B5EF4-FFF2-40B4-BE49-F238E27FC236}">
                <a16:creationId xmlns:a16="http://schemas.microsoft.com/office/drawing/2014/main" id="{CB45C9AE-D1D2-4089-B666-141E1563CC88}"/>
              </a:ext>
            </a:extLst>
          </p:cNvPr>
          <p:cNvSpPr/>
          <p:nvPr/>
        </p:nvSpPr>
        <p:spPr>
          <a:xfrm>
            <a:off x="4724400" y="3519714"/>
            <a:ext cx="2590800" cy="990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t>Cooling</a:t>
            </a:r>
            <a:br>
              <a:rPr lang="en-US" sz="2800" dirty="0"/>
            </a:br>
            <a:r>
              <a:rPr lang="en-US" sz="2800" dirty="0"/>
              <a:t>System</a:t>
            </a:r>
          </a:p>
        </p:txBody>
      </p:sp>
      <p:sp>
        <p:nvSpPr>
          <p:cNvPr id="9" name="Rectangle 8">
            <a:extLst>
              <a:ext uri="{FF2B5EF4-FFF2-40B4-BE49-F238E27FC236}">
                <a16:creationId xmlns:a16="http://schemas.microsoft.com/office/drawing/2014/main" id="{D9319CE8-05D3-4DDD-A09D-7E67687254EB}"/>
              </a:ext>
            </a:extLst>
          </p:cNvPr>
          <p:cNvSpPr/>
          <p:nvPr/>
        </p:nvSpPr>
        <p:spPr>
          <a:xfrm>
            <a:off x="4724400" y="1801586"/>
            <a:ext cx="2590800" cy="990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t>Temperature</a:t>
            </a:r>
            <a:br>
              <a:rPr lang="en-US" sz="2800" dirty="0"/>
            </a:br>
            <a:r>
              <a:rPr lang="en-US" sz="2800" dirty="0"/>
              <a:t>Sensor</a:t>
            </a:r>
          </a:p>
        </p:txBody>
      </p:sp>
      <p:cxnSp>
        <p:nvCxnSpPr>
          <p:cNvPr id="11" name="Straight Arrow Connector 10">
            <a:extLst>
              <a:ext uri="{FF2B5EF4-FFF2-40B4-BE49-F238E27FC236}">
                <a16:creationId xmlns:a16="http://schemas.microsoft.com/office/drawing/2014/main" id="{BF232120-FA5D-4549-B1F6-A53013EC4860}"/>
              </a:ext>
            </a:extLst>
          </p:cNvPr>
          <p:cNvCxnSpPr>
            <a:cxnSpLocks/>
          </p:cNvCxnSpPr>
          <p:nvPr/>
        </p:nvCxnSpPr>
        <p:spPr>
          <a:xfrm flipH="1">
            <a:off x="3733800" y="2552700"/>
            <a:ext cx="685801" cy="42998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0286174B-4629-40A9-9468-95F53D87ABF8}"/>
              </a:ext>
            </a:extLst>
          </p:cNvPr>
          <p:cNvCxnSpPr>
            <a:cxnSpLocks/>
          </p:cNvCxnSpPr>
          <p:nvPr/>
        </p:nvCxnSpPr>
        <p:spPr>
          <a:xfrm>
            <a:off x="3733800" y="3390900"/>
            <a:ext cx="800100" cy="6241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Rectangle: Rounded Corners 9">
            <a:extLst>
              <a:ext uri="{FF2B5EF4-FFF2-40B4-BE49-F238E27FC236}">
                <a16:creationId xmlns:a16="http://schemas.microsoft.com/office/drawing/2014/main" id="{BCFE2CC5-2998-7277-A92D-BE3EE1776607}"/>
              </a:ext>
            </a:extLst>
          </p:cNvPr>
          <p:cNvSpPr/>
          <p:nvPr/>
        </p:nvSpPr>
        <p:spPr>
          <a:xfrm>
            <a:off x="1828800" y="3848100"/>
            <a:ext cx="1066800" cy="30427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UUT</a:t>
            </a:r>
          </a:p>
        </p:txBody>
      </p:sp>
      <p:sp>
        <p:nvSpPr>
          <p:cNvPr id="12" name="Rectangle: Rounded Corners 11">
            <a:extLst>
              <a:ext uri="{FF2B5EF4-FFF2-40B4-BE49-F238E27FC236}">
                <a16:creationId xmlns:a16="http://schemas.microsoft.com/office/drawing/2014/main" id="{62659DED-F0D5-3BCD-BA79-D6267BFC33B6}"/>
              </a:ext>
            </a:extLst>
          </p:cNvPr>
          <p:cNvSpPr/>
          <p:nvPr/>
        </p:nvSpPr>
        <p:spPr>
          <a:xfrm>
            <a:off x="5518484" y="4714851"/>
            <a:ext cx="1066800" cy="30427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DOUs</a:t>
            </a:r>
          </a:p>
        </p:txBody>
      </p:sp>
    </p:spTree>
    <p:extLst>
      <p:ext uri="{BB962C8B-B14F-4D97-AF65-F5344CB8AC3E}">
        <p14:creationId xmlns:p14="http://schemas.microsoft.com/office/powerpoint/2010/main" val="3325494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34F2-FC07-4F38-AEEA-C14088EFC683}"/>
              </a:ext>
            </a:extLst>
          </p:cNvPr>
          <p:cNvSpPr>
            <a:spLocks noGrp="1"/>
          </p:cNvSpPr>
          <p:nvPr>
            <p:ph type="title"/>
          </p:nvPr>
        </p:nvSpPr>
        <p:spPr/>
        <p:txBody>
          <a:bodyPr/>
          <a:lstStyle/>
          <a:p>
            <a:r>
              <a:rPr lang="en-US" dirty="0"/>
              <a:t>The Stub, you all know now</a:t>
            </a:r>
          </a:p>
        </p:txBody>
      </p:sp>
      <p:sp>
        <p:nvSpPr>
          <p:cNvPr id="3" name="Content Placeholder 2">
            <a:extLst>
              <a:ext uri="{FF2B5EF4-FFF2-40B4-BE49-F238E27FC236}">
                <a16:creationId xmlns:a16="http://schemas.microsoft.com/office/drawing/2014/main" id="{E7B8A8F6-F1AB-464E-9EFA-8D008D02D18C}"/>
              </a:ext>
            </a:extLst>
          </p:cNvPr>
          <p:cNvSpPr>
            <a:spLocks noGrp="1"/>
          </p:cNvSpPr>
          <p:nvPr>
            <p:ph idx="1"/>
          </p:nvPr>
        </p:nvSpPr>
        <p:spPr/>
        <p:txBody>
          <a:bodyPr/>
          <a:lstStyle/>
          <a:p>
            <a:r>
              <a:rPr lang="en-US" dirty="0"/>
              <a:t>Stub: </a:t>
            </a:r>
            <a:r>
              <a:rPr lang="en-US" i="1" dirty="0"/>
              <a:t>Simple implementation, returning indirect output that is either canned or configured.</a:t>
            </a:r>
            <a:endParaRPr lang="en-US" b="1" i="1" dirty="0"/>
          </a:p>
          <a:p>
            <a:pPr lvl="1"/>
            <a:r>
              <a:rPr lang="en-US" dirty="0"/>
              <a:t>We want to control the indirect output, so we just provide a method to configure it</a:t>
            </a:r>
          </a:p>
        </p:txBody>
      </p:sp>
      <p:sp>
        <p:nvSpPr>
          <p:cNvPr id="4" name="Date Placeholder 3">
            <a:extLst>
              <a:ext uri="{FF2B5EF4-FFF2-40B4-BE49-F238E27FC236}">
                <a16:creationId xmlns:a16="http://schemas.microsoft.com/office/drawing/2014/main" id="{0BBA0C03-95D2-44B5-AE45-E01EBAE73CCB}"/>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5D405BF8-BAAC-43DC-BBE8-9C7D2BCD5E26}"/>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3E8BBCB9-48F5-4D96-AAEA-50807C3F3228}"/>
              </a:ext>
            </a:extLst>
          </p:cNvPr>
          <p:cNvSpPr>
            <a:spLocks noGrp="1"/>
          </p:cNvSpPr>
          <p:nvPr>
            <p:ph type="sldNum" sz="quarter" idx="12"/>
          </p:nvPr>
        </p:nvSpPr>
        <p:spPr/>
        <p:txBody>
          <a:bodyPr/>
          <a:lstStyle/>
          <a:p>
            <a:pPr>
              <a:defRPr/>
            </a:pPr>
            <a:fld id="{40390516-8E9A-4341-B9BC-EA7123011609}" type="slidenum">
              <a:rPr lang="en-US" smtClean="0"/>
              <a:pPr>
                <a:defRPr/>
              </a:pPr>
              <a:t>33</a:t>
            </a:fld>
            <a:endParaRPr lang="en-US"/>
          </a:p>
        </p:txBody>
      </p:sp>
      <p:pic>
        <p:nvPicPr>
          <p:cNvPr id="8" name="Picture 7">
            <a:extLst>
              <a:ext uri="{FF2B5EF4-FFF2-40B4-BE49-F238E27FC236}">
                <a16:creationId xmlns:a16="http://schemas.microsoft.com/office/drawing/2014/main" id="{29C621D0-DAF7-4E1F-84FF-AC8E67A1A63D}"/>
              </a:ext>
            </a:extLst>
          </p:cNvPr>
          <p:cNvPicPr>
            <a:picLocks noChangeAspect="1"/>
          </p:cNvPicPr>
          <p:nvPr/>
        </p:nvPicPr>
        <p:blipFill>
          <a:blip r:embed="rId2"/>
          <a:stretch>
            <a:fillRect/>
          </a:stretch>
        </p:blipFill>
        <p:spPr>
          <a:xfrm>
            <a:off x="609600" y="2552700"/>
            <a:ext cx="5762625" cy="2085975"/>
          </a:xfrm>
          <a:prstGeom prst="rect">
            <a:avLst/>
          </a:prstGeom>
        </p:spPr>
      </p:pic>
      <p:cxnSp>
        <p:nvCxnSpPr>
          <p:cNvPr id="10" name="Straight Arrow Connector 9">
            <a:extLst>
              <a:ext uri="{FF2B5EF4-FFF2-40B4-BE49-F238E27FC236}">
                <a16:creationId xmlns:a16="http://schemas.microsoft.com/office/drawing/2014/main" id="{8AA03CC3-BA4D-49D1-BA97-460D3488DC20}"/>
              </a:ext>
            </a:extLst>
          </p:cNvPr>
          <p:cNvCxnSpPr>
            <a:cxnSpLocks/>
          </p:cNvCxnSpPr>
          <p:nvPr/>
        </p:nvCxnSpPr>
        <p:spPr>
          <a:xfrm flipH="1" flipV="1">
            <a:off x="5410200" y="3314700"/>
            <a:ext cx="1066800" cy="1524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DB4749E-5FD7-409D-9C32-1F957544C127}"/>
              </a:ext>
            </a:extLst>
          </p:cNvPr>
          <p:cNvSpPr/>
          <p:nvPr/>
        </p:nvSpPr>
        <p:spPr>
          <a:xfrm>
            <a:off x="6553200" y="3111500"/>
            <a:ext cx="2362200" cy="1346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Note: No ‘@Override’. It is a method </a:t>
            </a:r>
            <a:r>
              <a:rPr lang="en-US" i="1" dirty="0"/>
              <a:t>just implemented in the stub!</a:t>
            </a:r>
            <a:endParaRPr lang="en-US" dirty="0"/>
          </a:p>
        </p:txBody>
      </p:sp>
    </p:spTree>
    <p:extLst>
      <p:ext uri="{BB962C8B-B14F-4D97-AF65-F5344CB8AC3E}">
        <p14:creationId xmlns:p14="http://schemas.microsoft.com/office/powerpoint/2010/main" val="2407556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A749-598C-4F8D-884F-D41E97E52FBA}"/>
              </a:ext>
            </a:extLst>
          </p:cNvPr>
          <p:cNvSpPr>
            <a:spLocks noGrp="1"/>
          </p:cNvSpPr>
          <p:nvPr>
            <p:ph type="title"/>
          </p:nvPr>
        </p:nvSpPr>
        <p:spPr/>
        <p:txBody>
          <a:bodyPr/>
          <a:lstStyle/>
          <a:p>
            <a:r>
              <a:rPr lang="en-US" dirty="0"/>
              <a:t>So: A </a:t>
            </a:r>
            <a:r>
              <a:rPr lang="en-US" dirty="0" err="1"/>
              <a:t>TestCase</a:t>
            </a:r>
            <a:endParaRPr lang="en-US" dirty="0"/>
          </a:p>
        </p:txBody>
      </p:sp>
      <p:sp>
        <p:nvSpPr>
          <p:cNvPr id="3" name="Content Placeholder 2">
            <a:extLst>
              <a:ext uri="{FF2B5EF4-FFF2-40B4-BE49-F238E27FC236}">
                <a16:creationId xmlns:a16="http://schemas.microsoft.com/office/drawing/2014/main" id="{FE1473BE-9183-4FD3-A338-3B877EAF0D16}"/>
              </a:ext>
            </a:extLst>
          </p:cNvPr>
          <p:cNvSpPr>
            <a:spLocks noGrp="1"/>
          </p:cNvSpPr>
          <p:nvPr>
            <p:ph idx="1"/>
          </p:nvPr>
        </p:nvSpPr>
        <p:spPr/>
        <p:txBody>
          <a:bodyPr/>
          <a:lstStyle/>
          <a:p>
            <a:r>
              <a:rPr lang="en-US" b="1" dirty="0"/>
              <a:t>Given</a:t>
            </a:r>
            <a:r>
              <a:rPr lang="en-US" dirty="0"/>
              <a:t> T &gt; 67 </a:t>
            </a:r>
            <a:r>
              <a:rPr lang="en-US" dirty="0" err="1"/>
              <a:t>Celcius</a:t>
            </a:r>
            <a:r>
              <a:rPr lang="en-US" dirty="0"/>
              <a:t>, </a:t>
            </a:r>
            <a:r>
              <a:rPr lang="en-US" b="1" dirty="0"/>
              <a:t>When</a:t>
            </a:r>
            <a:r>
              <a:rPr lang="en-US" dirty="0"/>
              <a:t> asked to monitor, </a:t>
            </a:r>
            <a:r>
              <a:rPr lang="en-US" b="1" dirty="0"/>
              <a:t>Then</a:t>
            </a:r>
            <a:r>
              <a:rPr lang="en-US" dirty="0"/>
              <a:t> cooling is turned on</a:t>
            </a:r>
          </a:p>
          <a:p>
            <a:endParaRPr lang="en-US" dirty="0"/>
          </a:p>
        </p:txBody>
      </p:sp>
      <p:sp>
        <p:nvSpPr>
          <p:cNvPr id="4" name="Date Placeholder 3">
            <a:extLst>
              <a:ext uri="{FF2B5EF4-FFF2-40B4-BE49-F238E27FC236}">
                <a16:creationId xmlns:a16="http://schemas.microsoft.com/office/drawing/2014/main" id="{F816D6BE-0FCB-48E0-8C99-A163D54DF178}"/>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99A94C2E-BDBB-45EE-926D-FEAB48E1E731}"/>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906AA783-67C7-419D-B4BD-3375BE01AFE1}"/>
              </a:ext>
            </a:extLst>
          </p:cNvPr>
          <p:cNvSpPr>
            <a:spLocks noGrp="1"/>
          </p:cNvSpPr>
          <p:nvPr>
            <p:ph type="sldNum" sz="quarter" idx="12"/>
          </p:nvPr>
        </p:nvSpPr>
        <p:spPr/>
        <p:txBody>
          <a:bodyPr/>
          <a:lstStyle/>
          <a:p>
            <a:pPr>
              <a:defRPr/>
            </a:pPr>
            <a:fld id="{40390516-8E9A-4341-B9BC-EA7123011609}" type="slidenum">
              <a:rPr lang="en-US" smtClean="0"/>
              <a:pPr>
                <a:defRPr/>
              </a:pPr>
              <a:t>34</a:t>
            </a:fld>
            <a:endParaRPr lang="en-US"/>
          </a:p>
        </p:txBody>
      </p:sp>
      <p:pic>
        <p:nvPicPr>
          <p:cNvPr id="8" name="Picture 7">
            <a:extLst>
              <a:ext uri="{FF2B5EF4-FFF2-40B4-BE49-F238E27FC236}">
                <a16:creationId xmlns:a16="http://schemas.microsoft.com/office/drawing/2014/main" id="{4B4FC400-CBD5-4D54-BBED-222B7FD0FBE0}"/>
              </a:ext>
            </a:extLst>
          </p:cNvPr>
          <p:cNvPicPr>
            <a:picLocks noChangeAspect="1"/>
          </p:cNvPicPr>
          <p:nvPr/>
        </p:nvPicPr>
        <p:blipFill>
          <a:blip r:embed="rId2"/>
          <a:stretch>
            <a:fillRect/>
          </a:stretch>
        </p:blipFill>
        <p:spPr>
          <a:xfrm>
            <a:off x="457200" y="2247900"/>
            <a:ext cx="8372475" cy="2362200"/>
          </a:xfrm>
          <a:prstGeom prst="rect">
            <a:avLst/>
          </a:prstGeom>
        </p:spPr>
      </p:pic>
    </p:spTree>
    <p:extLst>
      <p:ext uri="{BB962C8B-B14F-4D97-AF65-F5344CB8AC3E}">
        <p14:creationId xmlns:p14="http://schemas.microsoft.com/office/powerpoint/2010/main" val="2907833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4B54-3FF3-4D63-9B9D-9D421287C379}"/>
              </a:ext>
            </a:extLst>
          </p:cNvPr>
          <p:cNvSpPr>
            <a:spLocks noGrp="1"/>
          </p:cNvSpPr>
          <p:nvPr>
            <p:ph type="title"/>
          </p:nvPr>
        </p:nvSpPr>
        <p:spPr/>
        <p:txBody>
          <a:bodyPr/>
          <a:lstStyle/>
          <a:p>
            <a:r>
              <a:rPr lang="en-US" dirty="0"/>
              <a:t>Spy</a:t>
            </a:r>
          </a:p>
        </p:txBody>
      </p:sp>
      <p:sp>
        <p:nvSpPr>
          <p:cNvPr id="3" name="Content Placeholder 2">
            <a:extLst>
              <a:ext uri="{FF2B5EF4-FFF2-40B4-BE49-F238E27FC236}">
                <a16:creationId xmlns:a16="http://schemas.microsoft.com/office/drawing/2014/main" id="{4AB93817-5737-43CD-BE06-1C1D42A2DC94}"/>
              </a:ext>
            </a:extLst>
          </p:cNvPr>
          <p:cNvSpPr>
            <a:spLocks noGrp="1"/>
          </p:cNvSpPr>
          <p:nvPr>
            <p:ph idx="1"/>
          </p:nvPr>
        </p:nvSpPr>
        <p:spPr/>
        <p:txBody>
          <a:bodyPr/>
          <a:lstStyle/>
          <a:p>
            <a:r>
              <a:rPr lang="en-US" dirty="0"/>
              <a:t>Spies are </a:t>
            </a:r>
            <a:r>
              <a:rPr lang="en-US" i="1" dirty="0"/>
              <a:t>recorders</a:t>
            </a:r>
            <a:r>
              <a:rPr lang="en-US" dirty="0"/>
              <a:t> of interaction</a:t>
            </a:r>
          </a:p>
          <a:p>
            <a:pPr lvl="1"/>
            <a:r>
              <a:rPr lang="en-US" dirty="0"/>
              <a:t>So, JUnit test can </a:t>
            </a:r>
            <a:r>
              <a:rPr lang="en-US" i="1" dirty="0"/>
              <a:t>later query the spy about “what happened”</a:t>
            </a:r>
          </a:p>
          <a:p>
            <a:pPr lvl="1"/>
            <a:endParaRPr lang="en-US" i="1" dirty="0"/>
          </a:p>
          <a:p>
            <a:endParaRPr lang="en-US" dirty="0"/>
          </a:p>
        </p:txBody>
      </p:sp>
      <p:sp>
        <p:nvSpPr>
          <p:cNvPr id="4" name="Date Placeholder 3">
            <a:extLst>
              <a:ext uri="{FF2B5EF4-FFF2-40B4-BE49-F238E27FC236}">
                <a16:creationId xmlns:a16="http://schemas.microsoft.com/office/drawing/2014/main" id="{3B708D74-4634-4A46-B894-17D3938C789E}"/>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92609C98-E131-437B-B3BC-40B9B7CB7021}"/>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C40E8BA3-E1B4-4D05-BB21-4ACDE58AB9F0}"/>
              </a:ext>
            </a:extLst>
          </p:cNvPr>
          <p:cNvSpPr>
            <a:spLocks noGrp="1"/>
          </p:cNvSpPr>
          <p:nvPr>
            <p:ph type="sldNum" sz="quarter" idx="12"/>
          </p:nvPr>
        </p:nvSpPr>
        <p:spPr/>
        <p:txBody>
          <a:bodyPr/>
          <a:lstStyle/>
          <a:p>
            <a:pPr>
              <a:defRPr/>
            </a:pPr>
            <a:fld id="{40390516-8E9A-4341-B9BC-EA7123011609}" type="slidenum">
              <a:rPr lang="en-US" smtClean="0"/>
              <a:pPr>
                <a:defRPr/>
              </a:pPr>
              <a:t>35</a:t>
            </a:fld>
            <a:endParaRPr lang="en-US"/>
          </a:p>
        </p:txBody>
      </p:sp>
      <p:pic>
        <p:nvPicPr>
          <p:cNvPr id="8" name="Picture 7">
            <a:extLst>
              <a:ext uri="{FF2B5EF4-FFF2-40B4-BE49-F238E27FC236}">
                <a16:creationId xmlns:a16="http://schemas.microsoft.com/office/drawing/2014/main" id="{F7B02388-B9A8-447F-BCEE-B3D4A80E3B0C}"/>
              </a:ext>
            </a:extLst>
          </p:cNvPr>
          <p:cNvPicPr>
            <a:picLocks noChangeAspect="1"/>
          </p:cNvPicPr>
          <p:nvPr/>
        </p:nvPicPr>
        <p:blipFill>
          <a:blip r:embed="rId2"/>
          <a:stretch>
            <a:fillRect/>
          </a:stretch>
        </p:blipFill>
        <p:spPr>
          <a:xfrm>
            <a:off x="762000" y="1819746"/>
            <a:ext cx="6368648" cy="2942754"/>
          </a:xfrm>
          <a:prstGeom prst="rect">
            <a:avLst/>
          </a:prstGeom>
        </p:spPr>
      </p:pic>
      <p:cxnSp>
        <p:nvCxnSpPr>
          <p:cNvPr id="9" name="Straight Arrow Connector 8">
            <a:extLst>
              <a:ext uri="{FF2B5EF4-FFF2-40B4-BE49-F238E27FC236}">
                <a16:creationId xmlns:a16="http://schemas.microsoft.com/office/drawing/2014/main" id="{44409CE7-133D-4B62-961E-D643E47A0517}"/>
              </a:ext>
            </a:extLst>
          </p:cNvPr>
          <p:cNvCxnSpPr>
            <a:cxnSpLocks/>
          </p:cNvCxnSpPr>
          <p:nvPr/>
        </p:nvCxnSpPr>
        <p:spPr>
          <a:xfrm flipH="1">
            <a:off x="4191000" y="3467100"/>
            <a:ext cx="2286000" cy="609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CDFEDC4-503B-450C-98E6-6A3D5B3A4C76}"/>
              </a:ext>
            </a:extLst>
          </p:cNvPr>
          <p:cNvSpPr/>
          <p:nvPr/>
        </p:nvSpPr>
        <p:spPr>
          <a:xfrm>
            <a:off x="6553200" y="3111500"/>
            <a:ext cx="2362200" cy="1346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Note: No ‘@Override’. It is a method </a:t>
            </a:r>
            <a:r>
              <a:rPr lang="en-US" i="1" dirty="0"/>
              <a:t>just implemented in the spy!</a:t>
            </a:r>
            <a:endParaRPr lang="en-US" dirty="0"/>
          </a:p>
        </p:txBody>
      </p:sp>
    </p:spTree>
    <p:extLst>
      <p:ext uri="{BB962C8B-B14F-4D97-AF65-F5344CB8AC3E}">
        <p14:creationId xmlns:p14="http://schemas.microsoft.com/office/powerpoint/2010/main" val="3711897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123B-F933-402A-A560-7B86619DB7E1}"/>
              </a:ext>
            </a:extLst>
          </p:cNvPr>
          <p:cNvSpPr>
            <a:spLocks noGrp="1"/>
          </p:cNvSpPr>
          <p:nvPr>
            <p:ph type="title"/>
          </p:nvPr>
        </p:nvSpPr>
        <p:spPr/>
        <p:txBody>
          <a:bodyPr/>
          <a:lstStyle/>
          <a:p>
            <a:r>
              <a:rPr lang="en-US" dirty="0"/>
              <a:t>As used in…</a:t>
            </a:r>
          </a:p>
        </p:txBody>
      </p:sp>
      <p:sp>
        <p:nvSpPr>
          <p:cNvPr id="3" name="Content Placeholder 2">
            <a:extLst>
              <a:ext uri="{FF2B5EF4-FFF2-40B4-BE49-F238E27FC236}">
                <a16:creationId xmlns:a16="http://schemas.microsoft.com/office/drawing/2014/main" id="{3EF37F65-B026-4FF1-85A2-FE37A888A167}"/>
              </a:ext>
            </a:extLst>
          </p:cNvPr>
          <p:cNvSpPr>
            <a:spLocks noGrp="1"/>
          </p:cNvSpPr>
          <p:nvPr>
            <p:ph idx="1"/>
          </p:nvPr>
        </p:nvSpPr>
        <p:spPr/>
        <p:txBody>
          <a:bodyPr/>
          <a:lstStyle/>
          <a:p>
            <a:r>
              <a:rPr lang="en-US" dirty="0"/>
              <a:t>Validate that the cooling was turned on…</a:t>
            </a:r>
          </a:p>
        </p:txBody>
      </p:sp>
      <p:sp>
        <p:nvSpPr>
          <p:cNvPr id="4" name="Date Placeholder 3">
            <a:extLst>
              <a:ext uri="{FF2B5EF4-FFF2-40B4-BE49-F238E27FC236}">
                <a16:creationId xmlns:a16="http://schemas.microsoft.com/office/drawing/2014/main" id="{1631F48B-F1CE-4F72-9A2F-2020EF60C737}"/>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40836725-24F3-47CB-905D-6250BD01B12C}"/>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D199B031-5AD4-4E29-8CA0-3B622D7401D3}"/>
              </a:ext>
            </a:extLst>
          </p:cNvPr>
          <p:cNvSpPr>
            <a:spLocks noGrp="1"/>
          </p:cNvSpPr>
          <p:nvPr>
            <p:ph type="sldNum" sz="quarter" idx="12"/>
          </p:nvPr>
        </p:nvSpPr>
        <p:spPr/>
        <p:txBody>
          <a:bodyPr/>
          <a:lstStyle/>
          <a:p>
            <a:pPr>
              <a:defRPr/>
            </a:pPr>
            <a:fld id="{40390516-8E9A-4341-B9BC-EA7123011609}" type="slidenum">
              <a:rPr lang="en-US" smtClean="0"/>
              <a:pPr>
                <a:defRPr/>
              </a:pPr>
              <a:t>36</a:t>
            </a:fld>
            <a:endParaRPr lang="en-US"/>
          </a:p>
        </p:txBody>
      </p:sp>
      <p:pic>
        <p:nvPicPr>
          <p:cNvPr id="7" name="Picture 6">
            <a:extLst>
              <a:ext uri="{FF2B5EF4-FFF2-40B4-BE49-F238E27FC236}">
                <a16:creationId xmlns:a16="http://schemas.microsoft.com/office/drawing/2014/main" id="{C360603A-BCAC-48A7-B565-EA8DB989A1CF}"/>
              </a:ext>
            </a:extLst>
          </p:cNvPr>
          <p:cNvPicPr>
            <a:picLocks noChangeAspect="1"/>
          </p:cNvPicPr>
          <p:nvPr/>
        </p:nvPicPr>
        <p:blipFill>
          <a:blip r:embed="rId2"/>
          <a:stretch>
            <a:fillRect/>
          </a:stretch>
        </p:blipFill>
        <p:spPr>
          <a:xfrm>
            <a:off x="457200" y="1790700"/>
            <a:ext cx="8372475" cy="2362200"/>
          </a:xfrm>
          <a:prstGeom prst="rect">
            <a:avLst/>
          </a:prstGeom>
        </p:spPr>
      </p:pic>
      <p:sp>
        <p:nvSpPr>
          <p:cNvPr id="8" name="Rectangle 7">
            <a:extLst>
              <a:ext uri="{FF2B5EF4-FFF2-40B4-BE49-F238E27FC236}">
                <a16:creationId xmlns:a16="http://schemas.microsoft.com/office/drawing/2014/main" id="{13AD21AF-87B8-4B11-B095-BABD6128B67D}"/>
              </a:ext>
            </a:extLst>
          </p:cNvPr>
          <p:cNvSpPr/>
          <p:nvPr/>
        </p:nvSpPr>
        <p:spPr>
          <a:xfrm>
            <a:off x="990600" y="3390900"/>
            <a:ext cx="7848600" cy="59663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074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A26F86B-99F9-0A7D-E115-DA36EC45484E}"/>
              </a:ext>
            </a:extLst>
          </p:cNvPr>
          <p:cNvSpPr/>
          <p:nvPr/>
        </p:nvSpPr>
        <p:spPr>
          <a:xfrm>
            <a:off x="152400" y="2781300"/>
            <a:ext cx="8763000" cy="493317"/>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F4747-FD53-4C8C-92FC-C6F5C3F69298}"/>
              </a:ext>
            </a:extLst>
          </p:cNvPr>
          <p:cNvSpPr>
            <a:spLocks noGrp="1"/>
          </p:cNvSpPr>
          <p:nvPr>
            <p:ph type="title"/>
          </p:nvPr>
        </p:nvSpPr>
        <p:spPr/>
        <p:txBody>
          <a:bodyPr/>
          <a:lstStyle/>
          <a:p>
            <a:r>
              <a:rPr lang="en-US" dirty="0"/>
              <a:t>Retrieval Interfaces</a:t>
            </a:r>
          </a:p>
        </p:txBody>
      </p:sp>
      <p:sp>
        <p:nvSpPr>
          <p:cNvPr id="3" name="Content Placeholder 2">
            <a:extLst>
              <a:ext uri="{FF2B5EF4-FFF2-40B4-BE49-F238E27FC236}">
                <a16:creationId xmlns:a16="http://schemas.microsoft.com/office/drawing/2014/main" id="{2A127F2D-3A35-48B6-9ED1-4E0A6EC96CA3}"/>
              </a:ext>
            </a:extLst>
          </p:cNvPr>
          <p:cNvSpPr>
            <a:spLocks noGrp="1"/>
          </p:cNvSpPr>
          <p:nvPr>
            <p:ph idx="1"/>
          </p:nvPr>
        </p:nvSpPr>
        <p:spPr/>
        <p:txBody>
          <a:bodyPr/>
          <a:lstStyle/>
          <a:p>
            <a:r>
              <a:rPr lang="en-US" b="1" dirty="0"/>
              <a:t>Retrieval Interfaces: </a:t>
            </a:r>
            <a:r>
              <a:rPr lang="en-US" i="1" dirty="0"/>
              <a:t>Special methods for setting and inspecting state in doubles, only defined in the test double classes themselves!</a:t>
            </a:r>
          </a:p>
          <a:p>
            <a:pPr lvl="1"/>
            <a:r>
              <a:rPr lang="en-US" dirty="0"/>
              <a:t>I.e. the real temperature sensor should of course not have a method to set the temperature, right?</a:t>
            </a:r>
          </a:p>
          <a:p>
            <a:r>
              <a:rPr lang="en-US" dirty="0"/>
              <a:t>Thus, </a:t>
            </a:r>
            <a:r>
              <a:rPr lang="en-US" i="1" dirty="0"/>
              <a:t>doubles</a:t>
            </a:r>
            <a:r>
              <a:rPr lang="en-US" dirty="0"/>
              <a:t> are often declared by class, not interface</a:t>
            </a:r>
          </a:p>
        </p:txBody>
      </p:sp>
      <p:sp>
        <p:nvSpPr>
          <p:cNvPr id="4" name="Date Placeholder 3">
            <a:extLst>
              <a:ext uri="{FF2B5EF4-FFF2-40B4-BE49-F238E27FC236}">
                <a16:creationId xmlns:a16="http://schemas.microsoft.com/office/drawing/2014/main" id="{E92301DD-642C-4534-9ED1-345F5C66FF06}"/>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8C77C63B-BFED-4444-9F99-6E8D3A9F8B0E}"/>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0BB069D9-E175-46F6-8FEC-5B120A32C0CC}"/>
              </a:ext>
            </a:extLst>
          </p:cNvPr>
          <p:cNvSpPr>
            <a:spLocks noGrp="1"/>
          </p:cNvSpPr>
          <p:nvPr>
            <p:ph type="sldNum" sz="quarter" idx="12"/>
          </p:nvPr>
        </p:nvSpPr>
        <p:spPr/>
        <p:txBody>
          <a:bodyPr/>
          <a:lstStyle/>
          <a:p>
            <a:pPr>
              <a:defRPr/>
            </a:pPr>
            <a:fld id="{40390516-8E9A-4341-B9BC-EA7123011609}" type="slidenum">
              <a:rPr lang="en-US" smtClean="0"/>
              <a:pPr>
                <a:defRPr/>
              </a:pPr>
              <a:t>37</a:t>
            </a:fld>
            <a:endParaRPr lang="en-US"/>
          </a:p>
        </p:txBody>
      </p:sp>
      <p:pic>
        <p:nvPicPr>
          <p:cNvPr id="8" name="Picture 7">
            <a:extLst>
              <a:ext uri="{FF2B5EF4-FFF2-40B4-BE49-F238E27FC236}">
                <a16:creationId xmlns:a16="http://schemas.microsoft.com/office/drawing/2014/main" id="{E89403B3-F096-4FED-9B3A-3194BDEA4D52}"/>
              </a:ext>
            </a:extLst>
          </p:cNvPr>
          <p:cNvPicPr>
            <a:picLocks noChangeAspect="1"/>
          </p:cNvPicPr>
          <p:nvPr/>
        </p:nvPicPr>
        <p:blipFill>
          <a:blip r:embed="rId2"/>
          <a:stretch>
            <a:fillRect/>
          </a:stretch>
        </p:blipFill>
        <p:spPr>
          <a:xfrm>
            <a:off x="1576152" y="3274617"/>
            <a:ext cx="6272448" cy="2275018"/>
          </a:xfrm>
          <a:prstGeom prst="rect">
            <a:avLst/>
          </a:prstGeom>
        </p:spPr>
      </p:pic>
      <p:cxnSp>
        <p:nvCxnSpPr>
          <p:cNvPr id="10" name="Straight Arrow Connector 9">
            <a:extLst>
              <a:ext uri="{FF2B5EF4-FFF2-40B4-BE49-F238E27FC236}">
                <a16:creationId xmlns:a16="http://schemas.microsoft.com/office/drawing/2014/main" id="{6DC1A82F-B65C-49FF-9D41-CF97861C3676}"/>
              </a:ext>
            </a:extLst>
          </p:cNvPr>
          <p:cNvCxnSpPr>
            <a:cxnSpLocks/>
          </p:cNvCxnSpPr>
          <p:nvPr/>
        </p:nvCxnSpPr>
        <p:spPr>
          <a:xfrm flipH="1">
            <a:off x="6096000" y="3924300"/>
            <a:ext cx="24384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DFC22B0-7CEC-4B27-987F-751848F66FA6}"/>
              </a:ext>
            </a:extLst>
          </p:cNvPr>
          <p:cNvCxnSpPr>
            <a:cxnSpLocks/>
          </p:cNvCxnSpPr>
          <p:nvPr/>
        </p:nvCxnSpPr>
        <p:spPr>
          <a:xfrm flipH="1">
            <a:off x="5334000" y="4098472"/>
            <a:ext cx="32004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170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44A4-0E28-61DF-6642-CCFB6DABEC67}"/>
              </a:ext>
            </a:extLst>
          </p:cNvPr>
          <p:cNvSpPr>
            <a:spLocks noGrp="1"/>
          </p:cNvSpPr>
          <p:nvPr>
            <p:ph type="title"/>
          </p:nvPr>
        </p:nvSpPr>
        <p:spPr/>
        <p:txBody>
          <a:bodyPr/>
          <a:lstStyle/>
          <a:p>
            <a:r>
              <a:rPr lang="en-US" dirty="0"/>
              <a:t>Side Note</a:t>
            </a:r>
          </a:p>
        </p:txBody>
      </p:sp>
      <p:sp>
        <p:nvSpPr>
          <p:cNvPr id="3" name="Content Placeholder 2">
            <a:extLst>
              <a:ext uri="{FF2B5EF4-FFF2-40B4-BE49-F238E27FC236}">
                <a16:creationId xmlns:a16="http://schemas.microsoft.com/office/drawing/2014/main" id="{99066B8C-3167-CD9D-2622-B14985E61EFE}"/>
              </a:ext>
            </a:extLst>
          </p:cNvPr>
          <p:cNvSpPr>
            <a:spLocks noGrp="1"/>
          </p:cNvSpPr>
          <p:nvPr>
            <p:ph idx="1"/>
          </p:nvPr>
        </p:nvSpPr>
        <p:spPr/>
        <p:txBody>
          <a:bodyPr/>
          <a:lstStyle/>
          <a:p>
            <a:r>
              <a:rPr lang="en-US" dirty="0"/>
              <a:t>Retrieval interface are</a:t>
            </a:r>
          </a:p>
          <a:p>
            <a:pPr lvl="1"/>
            <a:r>
              <a:rPr lang="en-US" i="1" dirty="0"/>
              <a:t>“The role that the object must play, as seen from the test perspective”</a:t>
            </a:r>
          </a:p>
          <a:p>
            <a:pPr lvl="1"/>
            <a:endParaRPr lang="en-US" dirty="0"/>
          </a:p>
          <a:p>
            <a:pPr lvl="1"/>
            <a:r>
              <a:rPr lang="en-US" dirty="0"/>
              <a:t>It is a specific role that is only related to testing</a:t>
            </a:r>
          </a:p>
          <a:p>
            <a:pPr lvl="1"/>
            <a:endParaRPr lang="en-US" dirty="0"/>
          </a:p>
          <a:p>
            <a:r>
              <a:rPr lang="en-US" dirty="0"/>
              <a:t>As such it could be designed by a </a:t>
            </a:r>
          </a:p>
          <a:p>
            <a:endParaRPr lang="en-US" dirty="0"/>
          </a:p>
          <a:p>
            <a:r>
              <a:rPr lang="en-US" b="1" dirty="0"/>
              <a:t>Role Interface		/	Private Interface</a:t>
            </a:r>
          </a:p>
          <a:p>
            <a:r>
              <a:rPr lang="en-US" dirty="0"/>
              <a:t>… as introduced later in the course </a:t>
            </a:r>
            <a:r>
              <a:rPr lang="en-US" dirty="0">
                <a:sym typeface="Wingdings" panose="05000000000000000000" pitchFamily="2" charset="2"/>
              </a:rPr>
              <a:t></a:t>
            </a:r>
            <a:endParaRPr lang="en-US" dirty="0"/>
          </a:p>
        </p:txBody>
      </p:sp>
      <p:sp>
        <p:nvSpPr>
          <p:cNvPr id="4" name="Date Placeholder 3">
            <a:extLst>
              <a:ext uri="{FF2B5EF4-FFF2-40B4-BE49-F238E27FC236}">
                <a16:creationId xmlns:a16="http://schemas.microsoft.com/office/drawing/2014/main" id="{F738DF1F-1E26-AEE7-1A6E-672DCF330A46}"/>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D2410D39-268D-4A23-6CEF-211CFCD36D5F}"/>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149D37AD-EA4A-9FE2-408F-77E60DC131DE}"/>
              </a:ext>
            </a:extLst>
          </p:cNvPr>
          <p:cNvSpPr>
            <a:spLocks noGrp="1"/>
          </p:cNvSpPr>
          <p:nvPr>
            <p:ph type="sldNum" sz="quarter" idx="12"/>
          </p:nvPr>
        </p:nvSpPr>
        <p:spPr/>
        <p:txBody>
          <a:bodyPr/>
          <a:lstStyle/>
          <a:p>
            <a:pPr>
              <a:defRPr/>
            </a:pPr>
            <a:fld id="{40390516-8E9A-4341-B9BC-EA7123011609}" type="slidenum">
              <a:rPr lang="en-US" smtClean="0"/>
              <a:pPr>
                <a:defRPr/>
              </a:pPr>
              <a:t>38</a:t>
            </a:fld>
            <a:endParaRPr lang="en-US"/>
          </a:p>
        </p:txBody>
      </p:sp>
    </p:spTree>
    <p:extLst>
      <p:ext uri="{BB962C8B-B14F-4D97-AF65-F5344CB8AC3E}">
        <p14:creationId xmlns:p14="http://schemas.microsoft.com/office/powerpoint/2010/main" val="782382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da-DK" altLang="da-DK"/>
              <a:t>Key point</a:t>
            </a:r>
          </a:p>
        </p:txBody>
      </p:sp>
      <p:sp>
        <p:nvSpPr>
          <p:cNvPr id="23555" name="Content Placeholder 2"/>
          <p:cNvSpPr>
            <a:spLocks noGrp="1"/>
          </p:cNvSpPr>
          <p:nvPr>
            <p:ph idx="1"/>
          </p:nvPr>
        </p:nvSpPr>
        <p:spPr/>
        <p:txBody>
          <a:bodyPr/>
          <a:lstStyle/>
          <a:p>
            <a:endParaRPr lang="da-DK" altLang="da-DK" dirty="0"/>
          </a:p>
          <a:p>
            <a:endParaRPr lang="da-DK" altLang="da-DK" dirty="0"/>
          </a:p>
          <a:p>
            <a:endParaRPr lang="da-DK" altLang="da-DK" dirty="0"/>
          </a:p>
          <a:p>
            <a:endParaRPr lang="da-DK" altLang="da-DK" dirty="0"/>
          </a:p>
          <a:p>
            <a:endParaRPr lang="da-DK" altLang="da-DK" dirty="0"/>
          </a:p>
          <a:p>
            <a:endParaRPr lang="da-DK" altLang="da-DK" dirty="0"/>
          </a:p>
          <a:p>
            <a:r>
              <a:rPr lang="da-DK" altLang="da-DK" dirty="0" err="1"/>
              <a:t>Allow</a:t>
            </a:r>
            <a:r>
              <a:rPr lang="da-DK" altLang="da-DK" dirty="0"/>
              <a:t> </a:t>
            </a:r>
            <a:r>
              <a:rPr lang="da-DK" altLang="da-DK" dirty="0" err="1"/>
              <a:t>us</a:t>
            </a:r>
            <a:r>
              <a:rPr lang="da-DK" altLang="da-DK" dirty="0"/>
              <a:t> to test the </a:t>
            </a:r>
            <a:r>
              <a:rPr lang="da-DK" altLang="da-DK" dirty="0" err="1"/>
              <a:t>nuclear</a:t>
            </a:r>
            <a:r>
              <a:rPr lang="da-DK" altLang="da-DK" dirty="0"/>
              <a:t> </a:t>
            </a:r>
            <a:r>
              <a:rPr lang="da-DK" altLang="da-DK" dirty="0" err="1"/>
              <a:t>reactor</a:t>
            </a:r>
            <a:r>
              <a:rPr lang="da-DK" altLang="da-DK" dirty="0"/>
              <a:t> core </a:t>
            </a:r>
            <a:r>
              <a:rPr lang="da-DK" altLang="da-DK" dirty="0" err="1"/>
              <a:t>control</a:t>
            </a:r>
            <a:r>
              <a:rPr lang="da-DK" altLang="da-DK" dirty="0"/>
              <a:t> software </a:t>
            </a:r>
            <a:r>
              <a:rPr lang="da-DK" altLang="da-DK" dirty="0" err="1"/>
              <a:t>without</a:t>
            </a:r>
            <a:r>
              <a:rPr lang="da-DK" altLang="da-DK" dirty="0"/>
              <a:t> </a:t>
            </a:r>
            <a:r>
              <a:rPr lang="da-DK" altLang="da-DK" dirty="0" err="1"/>
              <a:t>doing</a:t>
            </a:r>
            <a:r>
              <a:rPr lang="da-DK" altLang="da-DK" dirty="0"/>
              <a:t> the ‘Tjernobyl test’…</a:t>
            </a:r>
          </a:p>
          <a:p>
            <a:endParaRPr lang="da-DK" altLang="da-DK" dirty="0"/>
          </a:p>
          <a:p>
            <a:endParaRPr lang="da-DK" altLang="da-DK" b="1" i="1" dirty="0"/>
          </a:p>
          <a:p>
            <a:endParaRPr lang="da-DK" altLang="da-DK" dirty="0"/>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BE77F877-72CC-4A60-A0B8-E17D92712A36}" type="slidenum">
              <a:rPr lang="en-GB" smtClean="0"/>
              <a:pPr>
                <a:defRPr/>
              </a:pPr>
              <a:t>39</a:t>
            </a:fld>
            <a:endParaRPr lang="en-GB"/>
          </a:p>
        </p:txBody>
      </p:sp>
      <p:pic>
        <p:nvPicPr>
          <p:cNvPr id="3" name="Picture 2">
            <a:extLst>
              <a:ext uri="{FF2B5EF4-FFF2-40B4-BE49-F238E27FC236}">
                <a16:creationId xmlns:a16="http://schemas.microsoft.com/office/drawing/2014/main" id="{9DDE4EFF-1DB4-4AFD-9A52-BE52EA62D3CA}"/>
              </a:ext>
            </a:extLst>
          </p:cNvPr>
          <p:cNvPicPr>
            <a:picLocks noChangeAspect="1"/>
          </p:cNvPicPr>
          <p:nvPr/>
        </p:nvPicPr>
        <p:blipFill>
          <a:blip r:embed="rId2"/>
          <a:stretch>
            <a:fillRect/>
          </a:stretch>
        </p:blipFill>
        <p:spPr>
          <a:xfrm>
            <a:off x="938212" y="1028700"/>
            <a:ext cx="7191375" cy="2333625"/>
          </a:xfrm>
          <a:prstGeom prst="rect">
            <a:avLst/>
          </a:prstGeom>
        </p:spPr>
      </p:pic>
    </p:spTree>
    <p:extLst>
      <p:ext uri="{BB962C8B-B14F-4D97-AF65-F5344CB8AC3E}">
        <p14:creationId xmlns:p14="http://schemas.microsoft.com/office/powerpoint/2010/main" val="369868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D1E89-28C6-2E20-5A3B-0368FE8B2327}"/>
            </a:ext>
          </a:extLst>
        </p:cNvPr>
        <p:cNvGrpSpPr/>
        <p:nvPr/>
      </p:nvGrpSpPr>
      <p:grpSpPr>
        <a:xfrm>
          <a:off x="0" y="0"/>
          <a:ext cx="0" cy="0"/>
          <a:chOff x="0" y="0"/>
          <a:chExt cx="0" cy="0"/>
        </a:xfrm>
      </p:grpSpPr>
      <p:sp>
        <p:nvSpPr>
          <p:cNvPr id="10242" name="Title 1">
            <a:extLst>
              <a:ext uri="{FF2B5EF4-FFF2-40B4-BE49-F238E27FC236}">
                <a16:creationId xmlns:a16="http://schemas.microsoft.com/office/drawing/2014/main" id="{6B7A6C24-41FE-4C73-72AD-F22CE7231B89}"/>
              </a:ext>
            </a:extLst>
          </p:cNvPr>
          <p:cNvSpPr>
            <a:spLocks noGrp="1"/>
          </p:cNvSpPr>
          <p:nvPr>
            <p:ph type="title"/>
          </p:nvPr>
        </p:nvSpPr>
        <p:spPr/>
        <p:txBody>
          <a:bodyPr/>
          <a:lstStyle/>
          <a:p>
            <a:r>
              <a:rPr lang="en-US" altLang="da-DK" noProof="0" dirty="0"/>
              <a:t>Parameters</a:t>
            </a:r>
          </a:p>
        </p:txBody>
      </p:sp>
      <p:sp>
        <p:nvSpPr>
          <p:cNvPr id="10243" name="Content Placeholder 2">
            <a:extLst>
              <a:ext uri="{FF2B5EF4-FFF2-40B4-BE49-F238E27FC236}">
                <a16:creationId xmlns:a16="http://schemas.microsoft.com/office/drawing/2014/main" id="{7C15160F-8273-CC64-2D62-B025F67D6DBC}"/>
              </a:ext>
            </a:extLst>
          </p:cNvPr>
          <p:cNvSpPr>
            <a:spLocks noGrp="1"/>
          </p:cNvSpPr>
          <p:nvPr>
            <p:ph idx="1"/>
          </p:nvPr>
        </p:nvSpPr>
        <p:spPr/>
        <p:txBody>
          <a:bodyPr/>
          <a:lstStyle/>
          <a:p>
            <a:r>
              <a:rPr lang="en-US" altLang="da-DK" noProof="0" dirty="0"/>
              <a:t>The test case for </a:t>
            </a:r>
            <a:r>
              <a:rPr lang="en-US" altLang="da-DK" noProof="0" dirty="0" err="1"/>
              <a:t>AlphaTown</a:t>
            </a:r>
            <a:r>
              <a:rPr lang="en-US" altLang="da-DK" noProof="0" dirty="0"/>
              <a:t>:</a:t>
            </a:r>
          </a:p>
          <a:p>
            <a:endParaRPr lang="en-US" altLang="da-DK" noProof="0" dirty="0"/>
          </a:p>
          <a:p>
            <a:endParaRPr lang="en-US" altLang="da-DK" noProof="0" dirty="0"/>
          </a:p>
          <a:p>
            <a:endParaRPr lang="en-US" altLang="da-DK" noProof="0" dirty="0"/>
          </a:p>
          <a:p>
            <a:r>
              <a:rPr lang="en-US" altLang="da-DK" noProof="0" dirty="0"/>
              <a:t>… but how does it look for </a:t>
            </a:r>
            <a:r>
              <a:rPr lang="en-US" altLang="da-DK" noProof="0" dirty="0" err="1"/>
              <a:t>GammaTown</a:t>
            </a:r>
            <a:r>
              <a:rPr lang="en-US" altLang="da-DK" noProof="0" dirty="0"/>
              <a:t>?</a:t>
            </a:r>
          </a:p>
        </p:txBody>
      </p:sp>
      <p:sp>
        <p:nvSpPr>
          <p:cNvPr id="4" name="Footer Placeholder 3">
            <a:extLst>
              <a:ext uri="{FF2B5EF4-FFF2-40B4-BE49-F238E27FC236}">
                <a16:creationId xmlns:a16="http://schemas.microsoft.com/office/drawing/2014/main" id="{3EC00BA2-2368-D56A-10B5-B20988DBFB98}"/>
              </a:ext>
            </a:extLst>
          </p:cNvPr>
          <p:cNvSpPr>
            <a:spLocks noGrp="1"/>
          </p:cNvSpPr>
          <p:nvPr>
            <p:ph type="ftr" sz="quarter" idx="11"/>
          </p:nvPr>
        </p:nvSpPr>
        <p:spPr/>
        <p:txBody>
          <a:bodyPr/>
          <a:lstStyle/>
          <a:p>
            <a:pPr>
              <a:defRPr/>
            </a:pPr>
            <a:r>
              <a:rPr lang="en-GB"/>
              <a:t>Henrik Bærbak Christensen</a:t>
            </a:r>
          </a:p>
        </p:txBody>
      </p:sp>
      <p:sp>
        <p:nvSpPr>
          <p:cNvPr id="5" name="Slide Number Placeholder 4">
            <a:extLst>
              <a:ext uri="{FF2B5EF4-FFF2-40B4-BE49-F238E27FC236}">
                <a16:creationId xmlns:a16="http://schemas.microsoft.com/office/drawing/2014/main" id="{3FC21B22-406A-F021-54D0-2ECFF06F4856}"/>
              </a:ext>
            </a:extLst>
          </p:cNvPr>
          <p:cNvSpPr>
            <a:spLocks noGrp="1"/>
          </p:cNvSpPr>
          <p:nvPr>
            <p:ph type="sldNum" sz="quarter" idx="12"/>
          </p:nvPr>
        </p:nvSpPr>
        <p:spPr/>
        <p:txBody>
          <a:bodyPr/>
          <a:lstStyle/>
          <a:p>
            <a:pPr>
              <a:defRPr/>
            </a:pPr>
            <a:fld id="{01FCB6AA-8975-44AF-A411-7D4E57C87B59}" type="slidenum">
              <a:rPr lang="en-GB" smtClean="0"/>
              <a:pPr>
                <a:defRPr/>
              </a:pPr>
              <a:t>4</a:t>
            </a:fld>
            <a:endParaRPr lang="en-GB"/>
          </a:p>
        </p:txBody>
      </p:sp>
      <p:pic>
        <p:nvPicPr>
          <p:cNvPr id="10246" name="Picture 3">
            <a:extLst>
              <a:ext uri="{FF2B5EF4-FFF2-40B4-BE49-F238E27FC236}">
                <a16:creationId xmlns:a16="http://schemas.microsoft.com/office/drawing/2014/main" id="{17B1E13C-C80D-7F3C-DE53-CA8881698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607344"/>
            <a:ext cx="63960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pic>
      <p:pic>
        <p:nvPicPr>
          <p:cNvPr id="10247" name="Picture 4">
            <a:extLst>
              <a:ext uri="{FF2B5EF4-FFF2-40B4-BE49-F238E27FC236}">
                <a16:creationId xmlns:a16="http://schemas.microsoft.com/office/drawing/2014/main" id="{4D7CDDFD-27E6-DED1-5A5F-A95249BB9B3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3507052"/>
            <a:ext cx="6396037" cy="91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pic>
      <p:sp>
        <p:nvSpPr>
          <p:cNvPr id="8" name="Date Placeholder 7">
            <a:extLst>
              <a:ext uri="{FF2B5EF4-FFF2-40B4-BE49-F238E27FC236}">
                <a16:creationId xmlns:a16="http://schemas.microsoft.com/office/drawing/2014/main" id="{3E09C2CD-9BBE-2E96-0DDA-2EABD351DC0A}"/>
              </a:ext>
            </a:extLst>
          </p:cNvPr>
          <p:cNvSpPr>
            <a:spLocks noGrp="1"/>
          </p:cNvSpPr>
          <p:nvPr>
            <p:ph type="dt" sz="quarter" idx="10"/>
          </p:nvPr>
        </p:nvSpPr>
        <p:spPr/>
        <p:txBody>
          <a:bodyPr/>
          <a:lstStyle/>
          <a:p>
            <a:pPr>
              <a:defRPr/>
            </a:pPr>
            <a:r>
              <a:rPr lang="da-DK"/>
              <a:t>CS, AU</a:t>
            </a:r>
            <a:endParaRPr lang="en-GB"/>
          </a:p>
        </p:txBody>
      </p:sp>
      <p:sp>
        <p:nvSpPr>
          <p:cNvPr id="10249" name="Rectangle 1">
            <a:extLst>
              <a:ext uri="{FF2B5EF4-FFF2-40B4-BE49-F238E27FC236}">
                <a16:creationId xmlns:a16="http://schemas.microsoft.com/office/drawing/2014/main" id="{51880989-5928-209F-A3DF-988A59D8D586}"/>
              </a:ext>
            </a:extLst>
          </p:cNvPr>
          <p:cNvSpPr>
            <a:spLocks noChangeArrowheads="1"/>
          </p:cNvSpPr>
          <p:nvPr/>
        </p:nvSpPr>
        <p:spPr bwMode="auto">
          <a:xfrm>
            <a:off x="2285206" y="3914511"/>
            <a:ext cx="1677987" cy="502708"/>
          </a:xfrm>
          <a:prstGeom prst="rect">
            <a:avLst/>
          </a:prstGeom>
          <a:noFill/>
          <a:ln w="38100" algn="ctr">
            <a:solidFill>
              <a:srgbClr val="C00000"/>
            </a:solidFill>
            <a:round/>
            <a:headEnd/>
            <a:tailEnd type="triangle" w="lg" len="lg"/>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600">
              <a:latin typeface="Courier New" pitchFamily="49" charset="0"/>
            </a:endParaRPr>
          </a:p>
        </p:txBody>
      </p:sp>
      <p:pic>
        <p:nvPicPr>
          <p:cNvPr id="3" name="Picture 2">
            <a:extLst>
              <a:ext uri="{FF2B5EF4-FFF2-40B4-BE49-F238E27FC236}">
                <a16:creationId xmlns:a16="http://schemas.microsoft.com/office/drawing/2014/main" id="{6839F8BC-E042-AEEC-E736-F5A73FBFDB4A}"/>
              </a:ext>
            </a:extLst>
          </p:cNvPr>
          <p:cNvPicPr>
            <a:picLocks noChangeAspect="1"/>
          </p:cNvPicPr>
          <p:nvPr/>
        </p:nvPicPr>
        <p:blipFill>
          <a:blip r:embed="rId4"/>
          <a:stretch>
            <a:fillRect/>
          </a:stretch>
        </p:blipFill>
        <p:spPr>
          <a:xfrm>
            <a:off x="6448804" y="1785240"/>
            <a:ext cx="2351266" cy="910168"/>
          </a:xfrm>
          <a:prstGeom prst="rect">
            <a:avLst/>
          </a:prstGeom>
        </p:spPr>
      </p:pic>
      <p:sp>
        <p:nvSpPr>
          <p:cNvPr id="6" name="Rectangle: Rounded Corners 5">
            <a:extLst>
              <a:ext uri="{FF2B5EF4-FFF2-40B4-BE49-F238E27FC236}">
                <a16:creationId xmlns:a16="http://schemas.microsoft.com/office/drawing/2014/main" id="{E230CA54-1486-8D8A-03EC-951385C27B60}"/>
              </a:ext>
            </a:extLst>
          </p:cNvPr>
          <p:cNvSpPr/>
          <p:nvPr/>
        </p:nvSpPr>
        <p:spPr>
          <a:xfrm>
            <a:off x="6705600" y="2171700"/>
            <a:ext cx="2133600" cy="304271"/>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6">
            <a:extLst>
              <a:ext uri="{FF2B5EF4-FFF2-40B4-BE49-F238E27FC236}">
                <a16:creationId xmlns:a16="http://schemas.microsoft.com/office/drawing/2014/main" id="{0A6686E5-D9E4-22C8-3ABD-A7B278C4CBC3}"/>
              </a:ext>
            </a:extLst>
          </p:cNvPr>
          <p:cNvPicPr>
            <a:picLocks noChangeAspect="1"/>
          </p:cNvPicPr>
          <p:nvPr/>
        </p:nvPicPr>
        <p:blipFill>
          <a:blip r:embed="rId4"/>
          <a:stretch>
            <a:fillRect/>
          </a:stretch>
        </p:blipFill>
        <p:spPr>
          <a:xfrm>
            <a:off x="5029200" y="4443678"/>
            <a:ext cx="2351266" cy="910168"/>
          </a:xfrm>
          <a:prstGeom prst="rect">
            <a:avLst/>
          </a:prstGeom>
        </p:spPr>
      </p:pic>
      <p:sp>
        <p:nvSpPr>
          <p:cNvPr id="9" name="Rectangle: Rounded Corners 8">
            <a:extLst>
              <a:ext uri="{FF2B5EF4-FFF2-40B4-BE49-F238E27FC236}">
                <a16:creationId xmlns:a16="http://schemas.microsoft.com/office/drawing/2014/main" id="{ADCB5E0C-36E6-2A51-F46B-2C9AD13955DD}"/>
              </a:ext>
            </a:extLst>
          </p:cNvPr>
          <p:cNvSpPr/>
          <p:nvPr/>
        </p:nvSpPr>
        <p:spPr>
          <a:xfrm>
            <a:off x="7195752" y="4839229"/>
            <a:ext cx="1643448" cy="304271"/>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 Monday) ???</a:t>
            </a:r>
            <a:endParaRPr lang="da-DK" dirty="0"/>
          </a:p>
        </p:txBody>
      </p:sp>
      <p:sp>
        <p:nvSpPr>
          <p:cNvPr id="10" name="Rectangle: Rounded Corners 9">
            <a:extLst>
              <a:ext uri="{FF2B5EF4-FFF2-40B4-BE49-F238E27FC236}">
                <a16:creationId xmlns:a16="http://schemas.microsoft.com/office/drawing/2014/main" id="{0BCEF988-2C76-2B0D-C706-31F7CDB8BD90}"/>
              </a:ext>
            </a:extLst>
          </p:cNvPr>
          <p:cNvSpPr/>
          <p:nvPr/>
        </p:nvSpPr>
        <p:spPr>
          <a:xfrm rot="1029502">
            <a:off x="4114800" y="2552700"/>
            <a:ext cx="3810000" cy="15240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The weekday parameter is not accessible from JUnit</a:t>
            </a:r>
          </a:p>
        </p:txBody>
      </p:sp>
    </p:spTree>
    <p:extLst>
      <p:ext uri="{BB962C8B-B14F-4D97-AF65-F5344CB8AC3E}">
        <p14:creationId xmlns:p14="http://schemas.microsoft.com/office/powerpoint/2010/main" val="820653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98E79E-5AFB-4279-8D66-F5DDD7A251CF}"/>
              </a:ext>
            </a:extLst>
          </p:cNvPr>
          <p:cNvSpPr/>
          <p:nvPr/>
        </p:nvSpPr>
        <p:spPr>
          <a:xfrm>
            <a:off x="685800" y="952500"/>
            <a:ext cx="8001000" cy="1905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578" name="Rectangle 2"/>
          <p:cNvSpPr>
            <a:spLocks noGrp="1" noChangeArrowheads="1"/>
          </p:cNvSpPr>
          <p:nvPr>
            <p:ph type="title"/>
          </p:nvPr>
        </p:nvSpPr>
        <p:spPr/>
        <p:txBody>
          <a:bodyPr/>
          <a:lstStyle/>
          <a:p>
            <a:pPr eaLnBrk="1" hangingPunct="1"/>
            <a:r>
              <a:rPr lang="en-GB" altLang="da-DK"/>
              <a:t>Note</a:t>
            </a:r>
          </a:p>
        </p:txBody>
      </p:sp>
      <p:sp>
        <p:nvSpPr>
          <p:cNvPr id="24579" name="Rectangle 3"/>
          <p:cNvSpPr>
            <a:spLocks noGrp="1" noChangeArrowheads="1"/>
          </p:cNvSpPr>
          <p:nvPr>
            <p:ph idx="1"/>
          </p:nvPr>
        </p:nvSpPr>
        <p:spPr/>
        <p:txBody>
          <a:bodyPr/>
          <a:lstStyle/>
          <a:p>
            <a:pPr eaLnBrk="1" hangingPunct="1"/>
            <a:r>
              <a:rPr lang="en-GB" altLang="da-DK" dirty="0"/>
              <a:t>Please note that once again the 3-1-2 is the underlying and powerful engine for </a:t>
            </a:r>
            <a:r>
              <a:rPr lang="en-GB" altLang="da-DK" i="1" dirty="0"/>
              <a:t>Test Doubles</a:t>
            </a:r>
            <a:r>
              <a:rPr lang="en-GB" altLang="da-DK" dirty="0"/>
              <a:t>. </a:t>
            </a:r>
          </a:p>
          <a:p>
            <a:pPr lvl="1" eaLnBrk="1" hangingPunct="1"/>
            <a:r>
              <a:rPr lang="en-GB" altLang="da-DK" i="1" dirty="0"/>
              <a:t>Encapsulate the temperature sensor that (3) varies, by defining an interface (1), and then use delegation (2) to let ‘someone else read the temperature’</a:t>
            </a:r>
          </a:p>
          <a:p>
            <a:pPr eaLnBrk="1" hangingPunct="1"/>
            <a:endParaRPr lang="en-GB" altLang="da-DK" dirty="0"/>
          </a:p>
          <a:p>
            <a:pPr eaLnBrk="1" hangingPunct="1"/>
            <a:r>
              <a:rPr lang="en-GB" altLang="da-DK" dirty="0"/>
              <a:t>I use the 3-1-2 to </a:t>
            </a:r>
            <a:r>
              <a:rPr lang="en-GB" altLang="da-DK" i="1" dirty="0"/>
              <a:t>derive</a:t>
            </a:r>
            <a:r>
              <a:rPr lang="en-GB" altLang="da-DK" dirty="0"/>
              <a:t> a solution that “accidentally” has a name and is a well-known concept; just as I previously derived several design patterns.</a:t>
            </a:r>
          </a:p>
          <a:p>
            <a:pPr eaLnBrk="1" hangingPunct="1"/>
            <a:endParaRPr lang="en-GB" altLang="da-DK" dirty="0"/>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124B6794-336C-43B2-8560-9A5FA4C8D690}" type="slidenum">
              <a:rPr lang="en-GB"/>
              <a:pPr>
                <a:defRPr/>
              </a:pPr>
              <a:t>40</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3750897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3391-260C-9168-1E9B-003845C364E6}"/>
              </a:ext>
            </a:extLst>
          </p:cNvPr>
          <p:cNvSpPr>
            <a:spLocks noGrp="1"/>
          </p:cNvSpPr>
          <p:nvPr>
            <p:ph type="title"/>
          </p:nvPr>
        </p:nvSpPr>
        <p:spPr/>
        <p:txBody>
          <a:bodyPr/>
          <a:lstStyle/>
          <a:p>
            <a:r>
              <a:rPr lang="en-US" dirty="0"/>
              <a:t>And .. They are </a:t>
            </a:r>
            <a:r>
              <a:rPr lang="en-US" i="1" dirty="0"/>
              <a:t>roles</a:t>
            </a:r>
            <a:r>
              <a:rPr lang="en-US" dirty="0"/>
              <a:t> not objects</a:t>
            </a:r>
            <a:endParaRPr lang="da-DK" dirty="0"/>
          </a:p>
        </p:txBody>
      </p:sp>
      <p:sp>
        <p:nvSpPr>
          <p:cNvPr id="3" name="Content Placeholder 2">
            <a:extLst>
              <a:ext uri="{FF2B5EF4-FFF2-40B4-BE49-F238E27FC236}">
                <a16:creationId xmlns:a16="http://schemas.microsoft.com/office/drawing/2014/main" id="{05F08A68-015A-B3D7-A9A8-343DC4DC6824}"/>
              </a:ext>
            </a:extLst>
          </p:cNvPr>
          <p:cNvSpPr>
            <a:spLocks noGrp="1"/>
          </p:cNvSpPr>
          <p:nvPr>
            <p:ph idx="1"/>
          </p:nvPr>
        </p:nvSpPr>
        <p:spPr/>
        <p:txBody>
          <a:bodyPr/>
          <a:lstStyle/>
          <a:p>
            <a:r>
              <a:rPr lang="en-US" dirty="0"/>
              <a:t>We will discuss </a:t>
            </a:r>
            <a:r>
              <a:rPr lang="en-US" i="1" dirty="0"/>
              <a:t>roles</a:t>
            </a:r>
            <a:r>
              <a:rPr lang="en-US" dirty="0"/>
              <a:t> at length soon but…</a:t>
            </a:r>
          </a:p>
          <a:p>
            <a:endParaRPr lang="en-US" dirty="0"/>
          </a:p>
          <a:p>
            <a:r>
              <a:rPr lang="en-US" dirty="0"/>
              <a:t>Test Stub and Test Spy are not mutually exclusive!</a:t>
            </a:r>
          </a:p>
          <a:p>
            <a:pPr lvl="1"/>
            <a:r>
              <a:rPr lang="en-US" i="1" dirty="0"/>
              <a:t>The are ‘roles’ or ‘types’ that an object plays/is!</a:t>
            </a:r>
          </a:p>
          <a:p>
            <a:pPr lvl="1"/>
            <a:endParaRPr lang="en-US" i="1" dirty="0"/>
          </a:p>
          <a:p>
            <a:r>
              <a:rPr lang="en-US" dirty="0"/>
              <a:t>Thus, a given test double object may be both a spy and a stub</a:t>
            </a:r>
          </a:p>
          <a:p>
            <a:pPr lvl="1"/>
            <a:r>
              <a:rPr lang="en-US" dirty="0"/>
              <a:t>Spying on </a:t>
            </a:r>
            <a:r>
              <a:rPr lang="en-US" b="1" dirty="0"/>
              <a:t>commands</a:t>
            </a:r>
            <a:r>
              <a:rPr lang="en-US" dirty="0"/>
              <a:t> coming from the UUT</a:t>
            </a:r>
          </a:p>
          <a:p>
            <a:pPr lvl="1"/>
            <a:r>
              <a:rPr lang="en-US" dirty="0"/>
              <a:t>And Stubbing </a:t>
            </a:r>
            <a:r>
              <a:rPr lang="en-US" b="1" dirty="0"/>
              <a:t>queries</a:t>
            </a:r>
            <a:r>
              <a:rPr lang="en-US" dirty="0"/>
              <a:t> coming from the UUT to enable the test case to work…</a:t>
            </a:r>
            <a:endParaRPr lang="da-DK" dirty="0"/>
          </a:p>
        </p:txBody>
      </p:sp>
      <p:sp>
        <p:nvSpPr>
          <p:cNvPr id="4" name="Date Placeholder 3">
            <a:extLst>
              <a:ext uri="{FF2B5EF4-FFF2-40B4-BE49-F238E27FC236}">
                <a16:creationId xmlns:a16="http://schemas.microsoft.com/office/drawing/2014/main" id="{5446298A-3855-24B1-9A35-10F8C03E8C25}"/>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586B05F4-83A1-FF5D-AAC4-A2EC18409558}"/>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473F9C67-204F-AB71-168C-1FEFCFA10321}"/>
              </a:ext>
            </a:extLst>
          </p:cNvPr>
          <p:cNvSpPr>
            <a:spLocks noGrp="1"/>
          </p:cNvSpPr>
          <p:nvPr>
            <p:ph type="sldNum" sz="quarter" idx="12"/>
          </p:nvPr>
        </p:nvSpPr>
        <p:spPr/>
        <p:txBody>
          <a:bodyPr/>
          <a:lstStyle/>
          <a:p>
            <a:pPr>
              <a:defRPr/>
            </a:pPr>
            <a:fld id="{40390516-8E9A-4341-B9BC-EA7123011609}" type="slidenum">
              <a:rPr lang="en-US" smtClean="0"/>
              <a:pPr>
                <a:defRPr/>
              </a:pPr>
              <a:t>41</a:t>
            </a:fld>
            <a:endParaRPr lang="en-US"/>
          </a:p>
        </p:txBody>
      </p:sp>
    </p:spTree>
    <p:extLst>
      <p:ext uri="{BB962C8B-B14F-4D97-AF65-F5344CB8AC3E}">
        <p14:creationId xmlns:p14="http://schemas.microsoft.com/office/powerpoint/2010/main" val="2483006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1A24-B9C7-ABD7-756B-DE849BA2804C}"/>
              </a:ext>
            </a:extLst>
          </p:cNvPr>
          <p:cNvSpPr>
            <a:spLocks noGrp="1"/>
          </p:cNvSpPr>
          <p:nvPr>
            <p:ph type="title"/>
          </p:nvPr>
        </p:nvSpPr>
        <p:spPr/>
        <p:txBody>
          <a:bodyPr/>
          <a:lstStyle/>
          <a:p>
            <a:r>
              <a:rPr lang="en-US" dirty="0"/>
              <a:t>What about?</a:t>
            </a:r>
          </a:p>
        </p:txBody>
      </p:sp>
      <p:sp>
        <p:nvSpPr>
          <p:cNvPr id="3" name="Content Placeholder 2">
            <a:extLst>
              <a:ext uri="{FF2B5EF4-FFF2-40B4-BE49-F238E27FC236}">
                <a16:creationId xmlns:a16="http://schemas.microsoft.com/office/drawing/2014/main" id="{6A74CD5C-F0EF-C6EB-8B74-5F7D7E9D6BB2}"/>
              </a:ext>
            </a:extLst>
          </p:cNvPr>
          <p:cNvSpPr>
            <a:spLocks noGrp="1"/>
          </p:cNvSpPr>
          <p:nvPr>
            <p:ph idx="1"/>
          </p:nvPr>
        </p:nvSpPr>
        <p:spPr/>
        <p:txBody>
          <a:bodyPr/>
          <a:lstStyle/>
          <a:p>
            <a:r>
              <a:rPr lang="en-US" dirty="0"/>
              <a:t>The other two types of doubles?</a:t>
            </a:r>
          </a:p>
        </p:txBody>
      </p:sp>
      <p:sp>
        <p:nvSpPr>
          <p:cNvPr id="4" name="Date Placeholder 3">
            <a:extLst>
              <a:ext uri="{FF2B5EF4-FFF2-40B4-BE49-F238E27FC236}">
                <a16:creationId xmlns:a16="http://schemas.microsoft.com/office/drawing/2014/main" id="{085A5A6A-3DD1-2E06-5422-7A0AFF1DD433}"/>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344E955C-A73F-B4BB-5DCA-19F62300716C}"/>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26177E4B-7364-EB20-7145-543577B7863E}"/>
              </a:ext>
            </a:extLst>
          </p:cNvPr>
          <p:cNvSpPr>
            <a:spLocks noGrp="1"/>
          </p:cNvSpPr>
          <p:nvPr>
            <p:ph type="sldNum" sz="quarter" idx="12"/>
          </p:nvPr>
        </p:nvSpPr>
        <p:spPr/>
        <p:txBody>
          <a:bodyPr/>
          <a:lstStyle/>
          <a:p>
            <a:pPr>
              <a:defRPr/>
            </a:pPr>
            <a:fld id="{40390516-8E9A-4341-B9BC-EA7123011609}" type="slidenum">
              <a:rPr lang="en-US" smtClean="0"/>
              <a:pPr>
                <a:defRPr/>
              </a:pPr>
              <a:t>42</a:t>
            </a:fld>
            <a:endParaRPr lang="en-US"/>
          </a:p>
        </p:txBody>
      </p:sp>
      <p:pic>
        <p:nvPicPr>
          <p:cNvPr id="7" name="Picture 6">
            <a:extLst>
              <a:ext uri="{FF2B5EF4-FFF2-40B4-BE49-F238E27FC236}">
                <a16:creationId xmlns:a16="http://schemas.microsoft.com/office/drawing/2014/main" id="{D7A5591D-388E-CB72-D1DC-85A4C20FCFC2}"/>
              </a:ext>
            </a:extLst>
          </p:cNvPr>
          <p:cNvPicPr>
            <a:picLocks noChangeAspect="1"/>
          </p:cNvPicPr>
          <p:nvPr/>
        </p:nvPicPr>
        <p:blipFill>
          <a:blip r:embed="rId2"/>
          <a:stretch>
            <a:fillRect/>
          </a:stretch>
        </p:blipFill>
        <p:spPr>
          <a:xfrm>
            <a:off x="324170" y="1562100"/>
            <a:ext cx="7147455" cy="2433357"/>
          </a:xfrm>
          <a:prstGeom prst="rect">
            <a:avLst/>
          </a:prstGeom>
          <a:effectLst>
            <a:outerShdw blurRad="50800" dist="38100" dir="2700000" algn="tl" rotWithShape="0">
              <a:prstClr val="black">
                <a:alpha val="40000"/>
              </a:prstClr>
            </a:outerShdw>
          </a:effectLst>
        </p:spPr>
      </p:pic>
      <p:pic>
        <p:nvPicPr>
          <p:cNvPr id="8" name="Picture 4">
            <a:extLst>
              <a:ext uri="{FF2B5EF4-FFF2-40B4-BE49-F238E27FC236}">
                <a16:creationId xmlns:a16="http://schemas.microsoft.com/office/drawing/2014/main" id="{0ADE80B5-3ECB-9615-7CCE-E9E92316E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499" y="4123446"/>
            <a:ext cx="4038601" cy="11399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Rounded Corners 8">
            <a:extLst>
              <a:ext uri="{FF2B5EF4-FFF2-40B4-BE49-F238E27FC236}">
                <a16:creationId xmlns:a16="http://schemas.microsoft.com/office/drawing/2014/main" id="{4B32FFD7-3519-473C-B201-C56905F3F56C}"/>
              </a:ext>
            </a:extLst>
          </p:cNvPr>
          <p:cNvSpPr/>
          <p:nvPr/>
        </p:nvSpPr>
        <p:spPr>
          <a:xfrm>
            <a:off x="76200" y="2817394"/>
            <a:ext cx="7848600" cy="122584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457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A749-598C-4F8D-884F-D41E97E52FBA}"/>
              </a:ext>
            </a:extLst>
          </p:cNvPr>
          <p:cNvSpPr>
            <a:spLocks noGrp="1"/>
          </p:cNvSpPr>
          <p:nvPr>
            <p:ph type="title"/>
          </p:nvPr>
        </p:nvSpPr>
        <p:spPr/>
        <p:txBody>
          <a:bodyPr/>
          <a:lstStyle/>
          <a:p>
            <a:r>
              <a:rPr lang="en-US" dirty="0"/>
              <a:t>Fake Object</a:t>
            </a:r>
          </a:p>
        </p:txBody>
      </p:sp>
      <p:sp>
        <p:nvSpPr>
          <p:cNvPr id="3" name="Content Placeholder 2">
            <a:extLst>
              <a:ext uri="{FF2B5EF4-FFF2-40B4-BE49-F238E27FC236}">
                <a16:creationId xmlns:a16="http://schemas.microsoft.com/office/drawing/2014/main" id="{FE1473BE-9183-4FD3-A338-3B877EAF0D16}"/>
              </a:ext>
            </a:extLst>
          </p:cNvPr>
          <p:cNvSpPr>
            <a:spLocks noGrp="1"/>
          </p:cNvSpPr>
          <p:nvPr>
            <p:ph idx="1"/>
          </p:nvPr>
        </p:nvSpPr>
        <p:spPr/>
        <p:txBody>
          <a:bodyPr/>
          <a:lstStyle/>
          <a:p>
            <a:r>
              <a:rPr lang="en-US" dirty="0"/>
              <a:t>... Is not needed in SWEA</a:t>
            </a:r>
          </a:p>
          <a:p>
            <a:r>
              <a:rPr lang="en-US" dirty="0"/>
              <a:t>They are </a:t>
            </a:r>
            <a:r>
              <a:rPr lang="en-US" i="1" dirty="0"/>
              <a:t>light-weight, performant, replacements for slow or out-of-process/networked DOUs</a:t>
            </a:r>
          </a:p>
          <a:p>
            <a:r>
              <a:rPr lang="en-US" dirty="0"/>
              <a:t>Examples</a:t>
            </a:r>
          </a:p>
          <a:p>
            <a:pPr lvl="1"/>
            <a:r>
              <a:rPr lang="en-US" dirty="0"/>
              <a:t>Replacing a database with a in-memory </a:t>
            </a:r>
            <a:r>
              <a:rPr lang="en-US" dirty="0" err="1"/>
              <a:t>hashmap</a:t>
            </a:r>
            <a:endParaRPr lang="en-US" dirty="0"/>
          </a:p>
          <a:p>
            <a:pPr lvl="1"/>
            <a:r>
              <a:rPr lang="en-US" dirty="0"/>
              <a:t>Replacing a REST service with a simple in-memory </a:t>
            </a:r>
            <a:r>
              <a:rPr lang="en-US" dirty="0" err="1"/>
              <a:t>impl</a:t>
            </a:r>
            <a:r>
              <a:rPr lang="en-US" dirty="0"/>
              <a:t>.</a:t>
            </a:r>
          </a:p>
          <a:p>
            <a:endParaRPr lang="en-US" dirty="0"/>
          </a:p>
          <a:p>
            <a:r>
              <a:rPr lang="en-US" dirty="0"/>
              <a:t>Both are </a:t>
            </a:r>
            <a:r>
              <a:rPr lang="en-US" i="1" dirty="0"/>
              <a:t>out-of-process</a:t>
            </a:r>
            <a:r>
              <a:rPr lang="en-US" dirty="0"/>
              <a:t> – that is you have to start an external service (a DB, a web server) which is difficult from within JUnit</a:t>
            </a:r>
          </a:p>
        </p:txBody>
      </p:sp>
      <p:sp>
        <p:nvSpPr>
          <p:cNvPr id="4" name="Date Placeholder 3">
            <a:extLst>
              <a:ext uri="{FF2B5EF4-FFF2-40B4-BE49-F238E27FC236}">
                <a16:creationId xmlns:a16="http://schemas.microsoft.com/office/drawing/2014/main" id="{F816D6BE-0FCB-48E0-8C99-A163D54DF178}"/>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99A94C2E-BDBB-45EE-926D-FEAB48E1E731}"/>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906AA783-67C7-419D-B4BD-3375BE01AFE1}"/>
              </a:ext>
            </a:extLst>
          </p:cNvPr>
          <p:cNvSpPr>
            <a:spLocks noGrp="1"/>
          </p:cNvSpPr>
          <p:nvPr>
            <p:ph type="sldNum" sz="quarter" idx="12"/>
          </p:nvPr>
        </p:nvSpPr>
        <p:spPr/>
        <p:txBody>
          <a:bodyPr/>
          <a:lstStyle/>
          <a:p>
            <a:pPr>
              <a:defRPr/>
            </a:pPr>
            <a:fld id="{40390516-8E9A-4341-B9BC-EA7123011609}" type="slidenum">
              <a:rPr lang="en-US" smtClean="0"/>
              <a:pPr>
                <a:defRPr/>
              </a:pPr>
              <a:t>43</a:t>
            </a:fld>
            <a:endParaRPr lang="en-US"/>
          </a:p>
        </p:txBody>
      </p:sp>
    </p:spTree>
    <p:extLst>
      <p:ext uri="{BB962C8B-B14F-4D97-AF65-F5344CB8AC3E}">
        <p14:creationId xmlns:p14="http://schemas.microsoft.com/office/powerpoint/2010/main" val="3143987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5820-26E4-4F1D-860A-F563395C98AF}"/>
              </a:ext>
            </a:extLst>
          </p:cNvPr>
          <p:cNvSpPr>
            <a:spLocks noGrp="1"/>
          </p:cNvSpPr>
          <p:nvPr>
            <p:ph type="title"/>
          </p:nvPr>
        </p:nvSpPr>
        <p:spPr/>
        <p:txBody>
          <a:bodyPr/>
          <a:lstStyle/>
          <a:p>
            <a:r>
              <a:rPr lang="en-US" dirty="0"/>
              <a:t>Mocks</a:t>
            </a:r>
          </a:p>
        </p:txBody>
      </p:sp>
      <p:sp>
        <p:nvSpPr>
          <p:cNvPr id="3" name="Content Placeholder 2">
            <a:extLst>
              <a:ext uri="{FF2B5EF4-FFF2-40B4-BE49-F238E27FC236}">
                <a16:creationId xmlns:a16="http://schemas.microsoft.com/office/drawing/2014/main" id="{E643D35F-EDEE-4DF9-8E6B-C6843CBBD98C}"/>
              </a:ext>
            </a:extLst>
          </p:cNvPr>
          <p:cNvSpPr>
            <a:spLocks noGrp="1"/>
          </p:cNvSpPr>
          <p:nvPr>
            <p:ph idx="1"/>
          </p:nvPr>
        </p:nvSpPr>
        <p:spPr/>
        <p:txBody>
          <a:bodyPr/>
          <a:lstStyle/>
          <a:p>
            <a:r>
              <a:rPr lang="en-US" dirty="0"/>
              <a:t>… are “even more not used” in SWEA (yet)</a:t>
            </a:r>
          </a:p>
          <a:p>
            <a:r>
              <a:rPr lang="en-US" dirty="0"/>
              <a:t>Mocks are </a:t>
            </a:r>
            <a:r>
              <a:rPr lang="en-US" i="1" dirty="0"/>
              <a:t>auto-generated doubles</a:t>
            </a:r>
            <a:r>
              <a:rPr lang="en-US" dirty="0"/>
              <a:t>, made by libraries.</a:t>
            </a:r>
          </a:p>
          <a:p>
            <a:r>
              <a:rPr lang="en-US" dirty="0"/>
              <a:t>Example: Mockito</a:t>
            </a:r>
          </a:p>
          <a:p>
            <a:pPr lvl="1"/>
            <a:r>
              <a:rPr lang="en-US" dirty="0"/>
              <a:t>You need to tell Gradle to pull the library, of course…</a:t>
            </a:r>
          </a:p>
          <a:p>
            <a:pPr lvl="1"/>
            <a:endParaRPr lang="en-US" dirty="0"/>
          </a:p>
          <a:p>
            <a:pPr lvl="1"/>
            <a:endParaRPr lang="en-US" dirty="0"/>
          </a:p>
          <a:p>
            <a:pPr lvl="1"/>
            <a:r>
              <a:rPr lang="en-US" dirty="0"/>
              <a:t>… which allows you to</a:t>
            </a:r>
          </a:p>
        </p:txBody>
      </p:sp>
      <p:sp>
        <p:nvSpPr>
          <p:cNvPr id="4" name="Date Placeholder 3">
            <a:extLst>
              <a:ext uri="{FF2B5EF4-FFF2-40B4-BE49-F238E27FC236}">
                <a16:creationId xmlns:a16="http://schemas.microsoft.com/office/drawing/2014/main" id="{B69897E8-3F85-4FD0-BC46-51089327D5CA}"/>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38799680-6409-4E91-90EB-1AB51E0C0B5B}"/>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B48F7F40-12B4-423B-9EE1-CDA49AD40518}"/>
              </a:ext>
            </a:extLst>
          </p:cNvPr>
          <p:cNvSpPr>
            <a:spLocks noGrp="1"/>
          </p:cNvSpPr>
          <p:nvPr>
            <p:ph type="sldNum" sz="quarter" idx="12"/>
          </p:nvPr>
        </p:nvSpPr>
        <p:spPr/>
        <p:txBody>
          <a:bodyPr/>
          <a:lstStyle/>
          <a:p>
            <a:pPr>
              <a:defRPr/>
            </a:pPr>
            <a:fld id="{40390516-8E9A-4341-B9BC-EA7123011609}" type="slidenum">
              <a:rPr lang="en-US" smtClean="0"/>
              <a:pPr>
                <a:defRPr/>
              </a:pPr>
              <a:t>44</a:t>
            </a:fld>
            <a:endParaRPr lang="en-US"/>
          </a:p>
        </p:txBody>
      </p:sp>
      <p:pic>
        <p:nvPicPr>
          <p:cNvPr id="9" name="Picture 8">
            <a:extLst>
              <a:ext uri="{FF2B5EF4-FFF2-40B4-BE49-F238E27FC236}">
                <a16:creationId xmlns:a16="http://schemas.microsoft.com/office/drawing/2014/main" id="{DF7F7B8E-67EA-EC81-6CF5-09CF3B7E2A6B}"/>
              </a:ext>
            </a:extLst>
          </p:cNvPr>
          <p:cNvPicPr>
            <a:picLocks noChangeAspect="1"/>
          </p:cNvPicPr>
          <p:nvPr/>
        </p:nvPicPr>
        <p:blipFill>
          <a:blip r:embed="rId2"/>
          <a:stretch>
            <a:fillRect/>
          </a:stretch>
        </p:blipFill>
        <p:spPr>
          <a:xfrm>
            <a:off x="4191000" y="2654300"/>
            <a:ext cx="4219575" cy="9144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FD9B68A-ED25-FDA6-66EE-6A85644AC7CE}"/>
              </a:ext>
            </a:extLst>
          </p:cNvPr>
          <p:cNvPicPr>
            <a:picLocks noChangeAspect="1"/>
          </p:cNvPicPr>
          <p:nvPr/>
        </p:nvPicPr>
        <p:blipFill>
          <a:blip r:embed="rId3"/>
          <a:stretch>
            <a:fillRect/>
          </a:stretch>
        </p:blipFill>
        <p:spPr>
          <a:xfrm>
            <a:off x="2362200" y="3986266"/>
            <a:ext cx="3038475" cy="7715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2876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2FD8-728C-03D0-901F-6FE6B1F425B3}"/>
              </a:ext>
            </a:extLst>
          </p:cNvPr>
          <p:cNvSpPr>
            <a:spLocks noGrp="1"/>
          </p:cNvSpPr>
          <p:nvPr>
            <p:ph type="title"/>
          </p:nvPr>
        </p:nvSpPr>
        <p:spPr/>
        <p:txBody>
          <a:bodyPr/>
          <a:lstStyle/>
          <a:p>
            <a:r>
              <a:rPr lang="en-US" dirty="0"/>
              <a:t>Mocks</a:t>
            </a:r>
          </a:p>
        </p:txBody>
      </p:sp>
      <p:sp>
        <p:nvSpPr>
          <p:cNvPr id="3" name="Content Placeholder 2">
            <a:extLst>
              <a:ext uri="{FF2B5EF4-FFF2-40B4-BE49-F238E27FC236}">
                <a16:creationId xmlns:a16="http://schemas.microsoft.com/office/drawing/2014/main" id="{87B205A1-0D46-84B7-5D8C-5704A4B3D84E}"/>
              </a:ext>
            </a:extLst>
          </p:cNvPr>
          <p:cNvSpPr>
            <a:spLocks noGrp="1"/>
          </p:cNvSpPr>
          <p:nvPr>
            <p:ph idx="1"/>
          </p:nvPr>
        </p:nvSpPr>
        <p:spPr/>
        <p:txBody>
          <a:bodyPr/>
          <a:lstStyle/>
          <a:p>
            <a:r>
              <a:rPr lang="en-US" dirty="0"/>
              <a:t>Creating your stub/spy is easy, just tell Mockito to do it!</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2B48D4A8-BBD0-CBFD-9EAD-F843531F2EC8}"/>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24C80148-00B0-11A3-0ECF-E1CCCEE05517}"/>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C59D78AB-2DA3-AC70-2A09-D24F4E59AB25}"/>
              </a:ext>
            </a:extLst>
          </p:cNvPr>
          <p:cNvSpPr>
            <a:spLocks noGrp="1"/>
          </p:cNvSpPr>
          <p:nvPr>
            <p:ph type="sldNum" sz="quarter" idx="12"/>
          </p:nvPr>
        </p:nvSpPr>
        <p:spPr/>
        <p:txBody>
          <a:bodyPr/>
          <a:lstStyle/>
          <a:p>
            <a:pPr>
              <a:defRPr/>
            </a:pPr>
            <a:fld id="{40390516-8E9A-4341-B9BC-EA7123011609}" type="slidenum">
              <a:rPr lang="en-US" smtClean="0"/>
              <a:pPr>
                <a:defRPr/>
              </a:pPr>
              <a:t>45</a:t>
            </a:fld>
            <a:endParaRPr lang="en-US"/>
          </a:p>
        </p:txBody>
      </p:sp>
      <p:pic>
        <p:nvPicPr>
          <p:cNvPr id="8" name="Picture 7">
            <a:extLst>
              <a:ext uri="{FF2B5EF4-FFF2-40B4-BE49-F238E27FC236}">
                <a16:creationId xmlns:a16="http://schemas.microsoft.com/office/drawing/2014/main" id="{C5A4D662-721E-B8E7-688A-8AD869FF9C9D}"/>
              </a:ext>
            </a:extLst>
          </p:cNvPr>
          <p:cNvPicPr>
            <a:picLocks noChangeAspect="1"/>
          </p:cNvPicPr>
          <p:nvPr/>
        </p:nvPicPr>
        <p:blipFill>
          <a:blip r:embed="rId2"/>
          <a:stretch>
            <a:fillRect/>
          </a:stretch>
        </p:blipFill>
        <p:spPr>
          <a:xfrm>
            <a:off x="1295400" y="1558925"/>
            <a:ext cx="5010150" cy="3105150"/>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787DB6AE-D546-AD1A-316F-EE06DE6CFAB6}"/>
              </a:ext>
            </a:extLst>
          </p:cNvPr>
          <p:cNvSpPr/>
          <p:nvPr/>
        </p:nvSpPr>
        <p:spPr>
          <a:xfrm>
            <a:off x="1447800" y="3619500"/>
            <a:ext cx="4419600" cy="457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D387532-85E2-8A1D-130B-934186A71E01}"/>
              </a:ext>
            </a:extLst>
          </p:cNvPr>
          <p:cNvSpPr/>
          <p:nvPr/>
        </p:nvSpPr>
        <p:spPr>
          <a:xfrm rot="642677">
            <a:off x="6026513" y="2093554"/>
            <a:ext cx="2590800" cy="99060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Note also: Declared by </a:t>
            </a:r>
            <a:r>
              <a:rPr lang="en-US" i="1" dirty="0"/>
              <a:t>interface</a:t>
            </a:r>
            <a:r>
              <a:rPr lang="en-US" dirty="0"/>
              <a:t>, not by concrete type!</a:t>
            </a:r>
          </a:p>
        </p:txBody>
      </p:sp>
      <p:cxnSp>
        <p:nvCxnSpPr>
          <p:cNvPr id="12" name="Straight Arrow Connector 11">
            <a:extLst>
              <a:ext uri="{FF2B5EF4-FFF2-40B4-BE49-F238E27FC236}">
                <a16:creationId xmlns:a16="http://schemas.microsoft.com/office/drawing/2014/main" id="{1EE902AD-9F47-304C-FBF7-B9B9E7EF324A}"/>
              </a:ext>
            </a:extLst>
          </p:cNvPr>
          <p:cNvCxnSpPr/>
          <p:nvPr/>
        </p:nvCxnSpPr>
        <p:spPr>
          <a:xfrm flipH="1">
            <a:off x="4953000" y="2324100"/>
            <a:ext cx="1066800" cy="1524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19AD614-1728-5940-9647-5379D450B723}"/>
              </a:ext>
            </a:extLst>
          </p:cNvPr>
          <p:cNvCxnSpPr>
            <a:stCxn id="10" idx="1"/>
          </p:cNvCxnSpPr>
          <p:nvPr/>
        </p:nvCxnSpPr>
        <p:spPr>
          <a:xfrm flipH="1" flipV="1">
            <a:off x="4191000" y="2095500"/>
            <a:ext cx="1858084" cy="25259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575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2FD8-728C-03D0-901F-6FE6B1F425B3}"/>
              </a:ext>
            </a:extLst>
          </p:cNvPr>
          <p:cNvSpPr>
            <a:spLocks noGrp="1"/>
          </p:cNvSpPr>
          <p:nvPr>
            <p:ph type="title"/>
          </p:nvPr>
        </p:nvSpPr>
        <p:spPr/>
        <p:txBody>
          <a:bodyPr/>
          <a:lstStyle/>
          <a:p>
            <a:r>
              <a:rPr lang="en-US" dirty="0"/>
              <a:t>Mocks</a:t>
            </a:r>
          </a:p>
        </p:txBody>
      </p:sp>
      <p:sp>
        <p:nvSpPr>
          <p:cNvPr id="3" name="Content Placeholder 2">
            <a:extLst>
              <a:ext uri="{FF2B5EF4-FFF2-40B4-BE49-F238E27FC236}">
                <a16:creationId xmlns:a16="http://schemas.microsoft.com/office/drawing/2014/main" id="{87B205A1-0D46-84B7-5D8C-5704A4B3D84E}"/>
              </a:ext>
            </a:extLst>
          </p:cNvPr>
          <p:cNvSpPr>
            <a:spLocks noGrp="1"/>
          </p:cNvSpPr>
          <p:nvPr>
            <p:ph idx="1"/>
          </p:nvPr>
        </p:nvSpPr>
        <p:spPr/>
        <p:txBody>
          <a:bodyPr/>
          <a:lstStyle/>
          <a:p>
            <a:r>
              <a:rPr lang="en-US" dirty="0"/>
              <a:t>Using Mocks you “program” your stub and spy behavior using the Mockito API, not by coding Java. </a:t>
            </a:r>
          </a:p>
        </p:txBody>
      </p:sp>
      <p:sp>
        <p:nvSpPr>
          <p:cNvPr id="4" name="Date Placeholder 3">
            <a:extLst>
              <a:ext uri="{FF2B5EF4-FFF2-40B4-BE49-F238E27FC236}">
                <a16:creationId xmlns:a16="http://schemas.microsoft.com/office/drawing/2014/main" id="{2B48D4A8-BBD0-CBFD-9EAD-F843531F2EC8}"/>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24C80148-00B0-11A3-0ECF-E1CCCEE05517}"/>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C59D78AB-2DA3-AC70-2A09-D24F4E59AB25}"/>
              </a:ext>
            </a:extLst>
          </p:cNvPr>
          <p:cNvSpPr>
            <a:spLocks noGrp="1"/>
          </p:cNvSpPr>
          <p:nvPr>
            <p:ph type="sldNum" sz="quarter" idx="12"/>
          </p:nvPr>
        </p:nvSpPr>
        <p:spPr/>
        <p:txBody>
          <a:bodyPr/>
          <a:lstStyle/>
          <a:p>
            <a:pPr>
              <a:defRPr/>
            </a:pPr>
            <a:fld id="{40390516-8E9A-4341-B9BC-EA7123011609}" type="slidenum">
              <a:rPr lang="en-US" smtClean="0"/>
              <a:pPr>
                <a:defRPr/>
              </a:pPr>
              <a:t>46</a:t>
            </a:fld>
            <a:endParaRPr lang="en-US"/>
          </a:p>
        </p:txBody>
      </p:sp>
      <p:pic>
        <p:nvPicPr>
          <p:cNvPr id="9" name="Picture 8">
            <a:extLst>
              <a:ext uri="{FF2B5EF4-FFF2-40B4-BE49-F238E27FC236}">
                <a16:creationId xmlns:a16="http://schemas.microsoft.com/office/drawing/2014/main" id="{854F63DD-8522-0131-E1C4-6C6CB8EFF11B}"/>
              </a:ext>
            </a:extLst>
          </p:cNvPr>
          <p:cNvPicPr>
            <a:picLocks noChangeAspect="1"/>
          </p:cNvPicPr>
          <p:nvPr/>
        </p:nvPicPr>
        <p:blipFill>
          <a:blip r:embed="rId2"/>
          <a:stretch>
            <a:fillRect/>
          </a:stretch>
        </p:blipFill>
        <p:spPr>
          <a:xfrm>
            <a:off x="1485900" y="1866900"/>
            <a:ext cx="6172200" cy="2313165"/>
          </a:xfrm>
          <a:prstGeom prst="rect">
            <a:avLst/>
          </a:prstGeom>
          <a:effectLst>
            <a:outerShdw blurRad="50800" dist="38100" dir="2700000" algn="tl" rotWithShape="0">
              <a:prstClr val="black">
                <a:alpha val="40000"/>
              </a:prstClr>
            </a:outerShdw>
          </a:effectLst>
        </p:spPr>
      </p:pic>
      <p:sp>
        <p:nvSpPr>
          <p:cNvPr id="10" name="Rectangle: Rounded Corners 9">
            <a:extLst>
              <a:ext uri="{FF2B5EF4-FFF2-40B4-BE49-F238E27FC236}">
                <a16:creationId xmlns:a16="http://schemas.microsoft.com/office/drawing/2014/main" id="{C9AEE982-1CE3-D14E-8859-3225A528F104}"/>
              </a:ext>
            </a:extLst>
          </p:cNvPr>
          <p:cNvSpPr/>
          <p:nvPr/>
        </p:nvSpPr>
        <p:spPr>
          <a:xfrm>
            <a:off x="1752600" y="2628899"/>
            <a:ext cx="5943600" cy="2550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9675461-2B40-D7F6-3ACE-6E63007D2D05}"/>
              </a:ext>
            </a:extLst>
          </p:cNvPr>
          <p:cNvSpPr/>
          <p:nvPr/>
        </p:nvSpPr>
        <p:spPr>
          <a:xfrm>
            <a:off x="1676400" y="3619500"/>
            <a:ext cx="36576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04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24B44-6B46-0A53-A9E0-A3F7F28F4AE0}"/>
              </a:ext>
            </a:extLst>
          </p:cNvPr>
          <p:cNvSpPr>
            <a:spLocks noGrp="1"/>
          </p:cNvSpPr>
          <p:nvPr>
            <p:ph type="title"/>
          </p:nvPr>
        </p:nvSpPr>
        <p:spPr/>
        <p:txBody>
          <a:bodyPr/>
          <a:lstStyle/>
          <a:p>
            <a:r>
              <a:rPr lang="en-US" dirty="0"/>
              <a:t>Mocks or Not</a:t>
            </a:r>
          </a:p>
        </p:txBody>
      </p:sp>
      <p:sp>
        <p:nvSpPr>
          <p:cNvPr id="3" name="Content Placeholder 2">
            <a:extLst>
              <a:ext uri="{FF2B5EF4-FFF2-40B4-BE49-F238E27FC236}">
                <a16:creationId xmlns:a16="http://schemas.microsoft.com/office/drawing/2014/main" id="{09A876D3-E9DC-7E00-F24E-163806B28410}"/>
              </a:ext>
            </a:extLst>
          </p:cNvPr>
          <p:cNvSpPr>
            <a:spLocks noGrp="1"/>
          </p:cNvSpPr>
          <p:nvPr>
            <p:ph idx="1"/>
          </p:nvPr>
        </p:nvSpPr>
        <p:spPr/>
        <p:txBody>
          <a:bodyPr/>
          <a:lstStyle/>
          <a:p>
            <a:r>
              <a:rPr lang="en-US" dirty="0"/>
              <a:t>Personally, I am a bit torn on ‘to use or not?’</a:t>
            </a:r>
          </a:p>
          <a:p>
            <a:r>
              <a:rPr lang="en-US" dirty="0"/>
              <a:t>The benefit</a:t>
            </a:r>
          </a:p>
          <a:p>
            <a:pPr lvl="1"/>
            <a:r>
              <a:rPr lang="en-US" dirty="0"/>
              <a:t>“Quickly” add a test – I just say ‘mock(</a:t>
            </a:r>
            <a:r>
              <a:rPr lang="en-US" dirty="0" err="1"/>
              <a:t>Database.class</a:t>
            </a:r>
            <a:r>
              <a:rPr lang="en-US" dirty="0"/>
              <a:t>)’ and I have a stub + spy for it…</a:t>
            </a:r>
          </a:p>
          <a:p>
            <a:pPr lvl="1"/>
            <a:r>
              <a:rPr lang="en-US" dirty="0"/>
              <a:t>Quite elaborate verifications possible</a:t>
            </a:r>
          </a:p>
          <a:p>
            <a:pPr lvl="2"/>
            <a:r>
              <a:rPr lang="en-US" dirty="0"/>
              <a:t>Ordering, never, 10 times, any…</a:t>
            </a:r>
          </a:p>
        </p:txBody>
      </p:sp>
      <p:sp>
        <p:nvSpPr>
          <p:cNvPr id="4" name="Date Placeholder 3">
            <a:extLst>
              <a:ext uri="{FF2B5EF4-FFF2-40B4-BE49-F238E27FC236}">
                <a16:creationId xmlns:a16="http://schemas.microsoft.com/office/drawing/2014/main" id="{F2F5921C-BA29-7CAE-B5DA-01E27659190D}"/>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ADC8D402-7670-B659-E801-2270EE3781E4}"/>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7E991CEF-6F03-9C13-2703-ED511C1F9905}"/>
              </a:ext>
            </a:extLst>
          </p:cNvPr>
          <p:cNvSpPr>
            <a:spLocks noGrp="1"/>
          </p:cNvSpPr>
          <p:nvPr>
            <p:ph type="sldNum" sz="quarter" idx="12"/>
          </p:nvPr>
        </p:nvSpPr>
        <p:spPr/>
        <p:txBody>
          <a:bodyPr/>
          <a:lstStyle/>
          <a:p>
            <a:pPr>
              <a:defRPr/>
            </a:pPr>
            <a:fld id="{40390516-8E9A-4341-B9BC-EA7123011609}" type="slidenum">
              <a:rPr lang="en-US" smtClean="0"/>
              <a:pPr>
                <a:defRPr/>
              </a:pPr>
              <a:t>47</a:t>
            </a:fld>
            <a:endParaRPr lang="en-US"/>
          </a:p>
        </p:txBody>
      </p:sp>
      <p:pic>
        <p:nvPicPr>
          <p:cNvPr id="8" name="Picture 7">
            <a:extLst>
              <a:ext uri="{FF2B5EF4-FFF2-40B4-BE49-F238E27FC236}">
                <a16:creationId xmlns:a16="http://schemas.microsoft.com/office/drawing/2014/main" id="{1E71C097-A844-F03E-C17E-2751BFE8E9D8}"/>
              </a:ext>
            </a:extLst>
          </p:cNvPr>
          <p:cNvPicPr>
            <a:picLocks noChangeAspect="1"/>
          </p:cNvPicPr>
          <p:nvPr/>
        </p:nvPicPr>
        <p:blipFill>
          <a:blip r:embed="rId2"/>
          <a:stretch>
            <a:fillRect/>
          </a:stretch>
        </p:blipFill>
        <p:spPr>
          <a:xfrm>
            <a:off x="369013" y="3199918"/>
            <a:ext cx="3829050" cy="857250"/>
          </a:xfrm>
          <a:prstGeom prst="rect">
            <a:avLst/>
          </a:prstGeom>
        </p:spPr>
      </p:pic>
      <p:pic>
        <p:nvPicPr>
          <p:cNvPr id="10" name="Picture 9">
            <a:extLst>
              <a:ext uri="{FF2B5EF4-FFF2-40B4-BE49-F238E27FC236}">
                <a16:creationId xmlns:a16="http://schemas.microsoft.com/office/drawing/2014/main" id="{80B0C3CA-9DAC-37BF-6AB2-8CE44C9D70D6}"/>
              </a:ext>
            </a:extLst>
          </p:cNvPr>
          <p:cNvPicPr>
            <a:picLocks noChangeAspect="1"/>
          </p:cNvPicPr>
          <p:nvPr/>
        </p:nvPicPr>
        <p:blipFill>
          <a:blip r:embed="rId3"/>
          <a:stretch>
            <a:fillRect/>
          </a:stretch>
        </p:blipFill>
        <p:spPr>
          <a:xfrm>
            <a:off x="5410200" y="2869236"/>
            <a:ext cx="3019425" cy="238125"/>
          </a:xfrm>
          <a:prstGeom prst="rect">
            <a:avLst/>
          </a:prstGeom>
        </p:spPr>
      </p:pic>
      <p:pic>
        <p:nvPicPr>
          <p:cNvPr id="12" name="Picture 11">
            <a:extLst>
              <a:ext uri="{FF2B5EF4-FFF2-40B4-BE49-F238E27FC236}">
                <a16:creationId xmlns:a16="http://schemas.microsoft.com/office/drawing/2014/main" id="{34BBEA9F-C331-CFC3-F817-205AF4C0E4A0}"/>
              </a:ext>
            </a:extLst>
          </p:cNvPr>
          <p:cNvPicPr>
            <a:picLocks noChangeAspect="1"/>
          </p:cNvPicPr>
          <p:nvPr/>
        </p:nvPicPr>
        <p:blipFill>
          <a:blip r:embed="rId4"/>
          <a:stretch>
            <a:fillRect/>
          </a:stretch>
        </p:blipFill>
        <p:spPr>
          <a:xfrm>
            <a:off x="4916451" y="3364777"/>
            <a:ext cx="3343275" cy="457200"/>
          </a:xfrm>
          <a:prstGeom prst="rect">
            <a:avLst/>
          </a:prstGeom>
        </p:spPr>
      </p:pic>
      <p:pic>
        <p:nvPicPr>
          <p:cNvPr id="14" name="Picture 13">
            <a:extLst>
              <a:ext uri="{FF2B5EF4-FFF2-40B4-BE49-F238E27FC236}">
                <a16:creationId xmlns:a16="http://schemas.microsoft.com/office/drawing/2014/main" id="{1BB47EA2-9CED-ADF0-87B4-7CEE122E4BE2}"/>
              </a:ext>
            </a:extLst>
          </p:cNvPr>
          <p:cNvPicPr>
            <a:picLocks noChangeAspect="1"/>
          </p:cNvPicPr>
          <p:nvPr/>
        </p:nvPicPr>
        <p:blipFill>
          <a:blip r:embed="rId5"/>
          <a:stretch>
            <a:fillRect/>
          </a:stretch>
        </p:blipFill>
        <p:spPr>
          <a:xfrm>
            <a:off x="3799137" y="4247668"/>
            <a:ext cx="2609850" cy="238125"/>
          </a:xfrm>
          <a:prstGeom prst="rect">
            <a:avLst/>
          </a:prstGeom>
        </p:spPr>
      </p:pic>
      <p:pic>
        <p:nvPicPr>
          <p:cNvPr id="16" name="Picture 15">
            <a:extLst>
              <a:ext uri="{FF2B5EF4-FFF2-40B4-BE49-F238E27FC236}">
                <a16:creationId xmlns:a16="http://schemas.microsoft.com/office/drawing/2014/main" id="{DEF3E347-F9D5-37E9-A4F0-370B0B42D38E}"/>
              </a:ext>
            </a:extLst>
          </p:cNvPr>
          <p:cNvPicPr>
            <a:picLocks noChangeAspect="1"/>
          </p:cNvPicPr>
          <p:nvPr/>
        </p:nvPicPr>
        <p:blipFill>
          <a:blip r:embed="rId6"/>
          <a:stretch>
            <a:fillRect/>
          </a:stretch>
        </p:blipFill>
        <p:spPr>
          <a:xfrm>
            <a:off x="4267200" y="4762500"/>
            <a:ext cx="3038475" cy="209550"/>
          </a:xfrm>
          <a:prstGeom prst="rect">
            <a:avLst/>
          </a:prstGeom>
        </p:spPr>
      </p:pic>
    </p:spTree>
    <p:extLst>
      <p:ext uri="{BB962C8B-B14F-4D97-AF65-F5344CB8AC3E}">
        <p14:creationId xmlns:p14="http://schemas.microsoft.com/office/powerpoint/2010/main" val="739394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4FEC-48F8-C8E8-2CCF-45FDFA762C36}"/>
              </a:ext>
            </a:extLst>
          </p:cNvPr>
          <p:cNvSpPr>
            <a:spLocks noGrp="1"/>
          </p:cNvSpPr>
          <p:nvPr>
            <p:ph type="title"/>
          </p:nvPr>
        </p:nvSpPr>
        <p:spPr/>
        <p:txBody>
          <a:bodyPr/>
          <a:lstStyle/>
          <a:p>
            <a:r>
              <a:rPr lang="en-US" dirty="0"/>
              <a:t>Mocks or Not</a:t>
            </a:r>
          </a:p>
        </p:txBody>
      </p:sp>
      <p:sp>
        <p:nvSpPr>
          <p:cNvPr id="3" name="Content Placeholder 2">
            <a:extLst>
              <a:ext uri="{FF2B5EF4-FFF2-40B4-BE49-F238E27FC236}">
                <a16:creationId xmlns:a16="http://schemas.microsoft.com/office/drawing/2014/main" id="{875C19E0-09E1-BB23-F092-33DA91EBAFF3}"/>
              </a:ext>
            </a:extLst>
          </p:cNvPr>
          <p:cNvSpPr>
            <a:spLocks noGrp="1"/>
          </p:cNvSpPr>
          <p:nvPr>
            <p:ph idx="1"/>
          </p:nvPr>
        </p:nvSpPr>
        <p:spPr/>
        <p:txBody>
          <a:bodyPr/>
          <a:lstStyle/>
          <a:p>
            <a:r>
              <a:rPr lang="en-US" dirty="0"/>
              <a:t>The liabilities</a:t>
            </a:r>
          </a:p>
          <a:p>
            <a:pPr lvl="1"/>
            <a:r>
              <a:rPr lang="en-US" dirty="0"/>
              <a:t>I am </a:t>
            </a:r>
            <a:r>
              <a:rPr lang="en-US" b="1" dirty="0"/>
              <a:t>not programming in Java!!!</a:t>
            </a:r>
            <a:endParaRPr lang="en-US" dirty="0"/>
          </a:p>
          <a:p>
            <a:pPr lvl="2"/>
            <a:r>
              <a:rPr lang="en-US" dirty="0"/>
              <a:t>I am coding in obscure when()/verify() syntax</a:t>
            </a:r>
          </a:p>
          <a:p>
            <a:pPr lvl="3"/>
            <a:r>
              <a:rPr lang="en-US" dirty="0"/>
              <a:t>No help from IntelliJ</a:t>
            </a:r>
          </a:p>
          <a:p>
            <a:pPr lvl="3"/>
            <a:r>
              <a:rPr lang="en-US" dirty="0"/>
              <a:t>No help from 25+ years of experience</a:t>
            </a:r>
          </a:p>
          <a:p>
            <a:pPr lvl="3"/>
            <a:r>
              <a:rPr lang="en-US" dirty="0"/>
              <a:t>I often find myself trial/error coding – </a:t>
            </a:r>
            <a:r>
              <a:rPr lang="en-US" b="1" dirty="0"/>
              <a:t>It is not ‘evident test’</a:t>
            </a:r>
          </a:p>
          <a:p>
            <a:pPr lvl="1"/>
            <a:r>
              <a:rPr lang="en-US" dirty="0"/>
              <a:t>Vendor Lock-in	= I am stuck with a specific library</a:t>
            </a:r>
          </a:p>
          <a:p>
            <a:pPr lvl="2"/>
            <a:r>
              <a:rPr lang="en-US" dirty="0"/>
              <a:t>Changing to </a:t>
            </a:r>
            <a:r>
              <a:rPr lang="en-US" dirty="0" err="1"/>
              <a:t>EasyMock</a:t>
            </a:r>
            <a:r>
              <a:rPr lang="en-US" dirty="0"/>
              <a:t> or </a:t>
            </a:r>
            <a:r>
              <a:rPr lang="en-US" dirty="0" err="1"/>
              <a:t>jMock</a:t>
            </a:r>
            <a:r>
              <a:rPr lang="en-US" dirty="0"/>
              <a:t>? Bad luck, rewrite </a:t>
            </a:r>
            <a:r>
              <a:rPr lang="en-US" b="1" dirty="0"/>
              <a:t>all your tests!</a:t>
            </a:r>
          </a:p>
          <a:p>
            <a:pPr lvl="1"/>
            <a:r>
              <a:rPr lang="en-US" dirty="0"/>
              <a:t>The </a:t>
            </a:r>
            <a:r>
              <a:rPr lang="en-US" dirty="0" err="1"/>
              <a:t>Mockist</a:t>
            </a:r>
            <a:r>
              <a:rPr lang="en-US" dirty="0"/>
              <a:t> approach slippery slope into </a:t>
            </a:r>
            <a:r>
              <a:rPr lang="en-US" b="1" i="1" dirty="0"/>
              <a:t>white-box tests</a:t>
            </a:r>
            <a:endParaRPr lang="en-US" b="1" dirty="0"/>
          </a:p>
          <a:p>
            <a:pPr lvl="2"/>
            <a:r>
              <a:rPr lang="en-US" dirty="0"/>
              <a:t>Tendency to test </a:t>
            </a:r>
            <a:r>
              <a:rPr lang="en-US" b="1" dirty="0"/>
              <a:t>How things are done</a:t>
            </a:r>
            <a:r>
              <a:rPr lang="en-US" dirty="0"/>
              <a:t>, not </a:t>
            </a:r>
            <a:r>
              <a:rPr lang="en-US" b="1" dirty="0"/>
              <a:t>What</a:t>
            </a:r>
            <a:r>
              <a:rPr lang="en-US" dirty="0"/>
              <a:t> was done…</a:t>
            </a:r>
          </a:p>
          <a:p>
            <a:r>
              <a:rPr lang="en-US" dirty="0"/>
              <a:t>So – use it with care…</a:t>
            </a:r>
          </a:p>
          <a:p>
            <a:pPr lvl="1"/>
            <a:r>
              <a:rPr lang="en-US" dirty="0"/>
              <a:t>(I did my </a:t>
            </a:r>
            <a:r>
              <a:rPr lang="en-US" dirty="0" err="1"/>
              <a:t>EtaStone</a:t>
            </a:r>
            <a:r>
              <a:rPr lang="en-US" dirty="0"/>
              <a:t> tests using </a:t>
            </a:r>
            <a:r>
              <a:rPr lang="en-US" dirty="0" err="1"/>
              <a:t>Mockito</a:t>
            </a:r>
            <a:r>
              <a:rPr lang="en-US" dirty="0"/>
              <a:t>, though, and loved it </a:t>
            </a:r>
            <a:r>
              <a:rPr lang="en-US" dirty="0">
                <a:sym typeface="Wingdings" panose="05000000000000000000" pitchFamily="2" charset="2"/>
              </a:rPr>
              <a:t>)</a:t>
            </a:r>
            <a:endParaRPr lang="en-US" dirty="0"/>
          </a:p>
          <a:p>
            <a:endParaRPr lang="en-US" dirty="0"/>
          </a:p>
        </p:txBody>
      </p:sp>
      <p:sp>
        <p:nvSpPr>
          <p:cNvPr id="4" name="Date Placeholder 3">
            <a:extLst>
              <a:ext uri="{FF2B5EF4-FFF2-40B4-BE49-F238E27FC236}">
                <a16:creationId xmlns:a16="http://schemas.microsoft.com/office/drawing/2014/main" id="{665B6346-E3BE-DCB1-566D-7DD1D29C8D15}"/>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361B283B-A5CD-45A9-831D-103AA2C12464}"/>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F9FE927C-3F75-94F7-7D39-8AAAB2B9B050}"/>
              </a:ext>
            </a:extLst>
          </p:cNvPr>
          <p:cNvSpPr>
            <a:spLocks noGrp="1"/>
          </p:cNvSpPr>
          <p:nvPr>
            <p:ph type="sldNum" sz="quarter" idx="12"/>
          </p:nvPr>
        </p:nvSpPr>
        <p:spPr/>
        <p:txBody>
          <a:bodyPr/>
          <a:lstStyle/>
          <a:p>
            <a:pPr>
              <a:defRPr/>
            </a:pPr>
            <a:fld id="{40390516-8E9A-4341-B9BC-EA7123011609}" type="slidenum">
              <a:rPr lang="en-US" smtClean="0"/>
              <a:pPr>
                <a:defRPr/>
              </a:pPr>
              <a:t>48</a:t>
            </a:fld>
            <a:endParaRPr lang="en-US"/>
          </a:p>
        </p:txBody>
      </p:sp>
    </p:spTree>
    <p:extLst>
      <p:ext uri="{BB962C8B-B14F-4D97-AF65-F5344CB8AC3E}">
        <p14:creationId xmlns:p14="http://schemas.microsoft.com/office/powerpoint/2010/main" val="1923459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ctrTitle"/>
          </p:nvPr>
        </p:nvSpPr>
        <p:spPr/>
        <p:txBody>
          <a:bodyPr/>
          <a:lstStyle/>
          <a:p>
            <a:r>
              <a:rPr lang="da-DK" altLang="da-DK"/>
              <a:t>Reusing the variability points...</a:t>
            </a:r>
          </a:p>
        </p:txBody>
      </p:sp>
      <p:sp>
        <p:nvSpPr>
          <p:cNvPr id="28675" name="Subtitle 7"/>
          <p:cNvSpPr>
            <a:spLocks noGrp="1"/>
          </p:cNvSpPr>
          <p:nvPr>
            <p:ph type="subTitle" idx="1"/>
          </p:nvPr>
        </p:nvSpPr>
        <p:spPr/>
        <p:txBody>
          <a:bodyPr/>
          <a:lstStyle/>
          <a:p>
            <a:r>
              <a:rPr lang="da-DK" altLang="da-DK"/>
              <a:t>Aah – I could do this...</a:t>
            </a:r>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84C826ED-AF1E-4056-AD25-32C38F81AA31}" type="slidenum">
              <a:rPr lang="en-GB" smtClean="0"/>
              <a:pPr>
                <a:defRPr/>
              </a:pPr>
              <a:t>49</a:t>
            </a:fld>
            <a:endParaRPr lang="en-GB"/>
          </a:p>
        </p:txBody>
      </p:sp>
    </p:spTree>
    <p:extLst>
      <p:ext uri="{BB962C8B-B14F-4D97-AF65-F5344CB8AC3E}">
        <p14:creationId xmlns:p14="http://schemas.microsoft.com/office/powerpoint/2010/main" val="1837204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da-DK" altLang="da-DK"/>
              <a:t>Code view</a:t>
            </a:r>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pic>
        <p:nvPicPr>
          <p:cNvPr id="7" name="Picture 6">
            <a:extLst>
              <a:ext uri="{FF2B5EF4-FFF2-40B4-BE49-F238E27FC236}">
                <a16:creationId xmlns:a16="http://schemas.microsoft.com/office/drawing/2014/main" id="{C6FFF762-FF1F-4D93-8014-FB8313EF7520}"/>
              </a:ext>
            </a:extLst>
          </p:cNvPr>
          <p:cNvPicPr>
            <a:picLocks noChangeAspect="1"/>
          </p:cNvPicPr>
          <p:nvPr/>
        </p:nvPicPr>
        <p:blipFill>
          <a:blip r:embed="rId2"/>
          <a:stretch>
            <a:fillRect/>
          </a:stretch>
        </p:blipFill>
        <p:spPr>
          <a:xfrm>
            <a:off x="152400" y="1104900"/>
            <a:ext cx="8829675" cy="1676400"/>
          </a:xfrm>
          <a:prstGeom prst="rect">
            <a:avLst/>
          </a:prstGeom>
        </p:spPr>
      </p:pic>
      <p:sp>
        <p:nvSpPr>
          <p:cNvPr id="6" name="Slide Number Placeholder 5"/>
          <p:cNvSpPr>
            <a:spLocks noGrp="1"/>
          </p:cNvSpPr>
          <p:nvPr>
            <p:ph type="sldNum" sz="quarter" idx="12"/>
          </p:nvPr>
        </p:nvSpPr>
        <p:spPr/>
        <p:txBody>
          <a:bodyPr/>
          <a:lstStyle/>
          <a:p>
            <a:pPr>
              <a:defRPr/>
            </a:pPr>
            <a:fld id="{C9B0B8B0-66D9-4B6F-AC29-57D4D126F22C}" type="slidenum">
              <a:rPr lang="en-GB" smtClean="0"/>
              <a:pPr>
                <a:defRPr/>
              </a:pPr>
              <a:t>5</a:t>
            </a:fld>
            <a:endParaRPr lang="en-GB"/>
          </a:p>
        </p:txBody>
      </p:sp>
      <p:cxnSp>
        <p:nvCxnSpPr>
          <p:cNvPr id="9224" name="Straight Arrow Connector 9"/>
          <p:cNvCxnSpPr>
            <a:cxnSpLocks noChangeShapeType="1"/>
          </p:cNvCxnSpPr>
          <p:nvPr/>
        </p:nvCxnSpPr>
        <p:spPr bwMode="auto">
          <a:xfrm flipV="1">
            <a:off x="2286000" y="2691984"/>
            <a:ext cx="1676401" cy="1291014"/>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9225" name="TextBox 11"/>
          <p:cNvSpPr txBox="1">
            <a:spLocks noChangeArrowheads="1"/>
          </p:cNvSpPr>
          <p:nvPr/>
        </p:nvSpPr>
        <p:spPr bwMode="auto">
          <a:xfrm>
            <a:off x="955519" y="3982998"/>
            <a:ext cx="3118161" cy="338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da-DK" altLang="da-DK" sz="1600" dirty="0">
                <a:solidFill>
                  <a:schemeClr val="tx1"/>
                </a:solidFill>
              </a:rPr>
              <a:t>Direct input parameter: </a:t>
            </a:r>
            <a:r>
              <a:rPr lang="da-DK" altLang="da-DK" sz="1600" dirty="0" err="1">
                <a:solidFill>
                  <a:schemeClr val="tx1"/>
                </a:solidFill>
              </a:rPr>
              <a:t>payment</a:t>
            </a:r>
            <a:endParaRPr lang="da-DK" altLang="da-DK" sz="1600" dirty="0">
              <a:solidFill>
                <a:schemeClr val="tx1"/>
              </a:solidFill>
            </a:endParaRPr>
          </a:p>
        </p:txBody>
      </p:sp>
      <p:cxnSp>
        <p:nvCxnSpPr>
          <p:cNvPr id="9226" name="Straight Arrow Connector 14"/>
          <p:cNvCxnSpPr>
            <a:cxnSpLocks noChangeShapeType="1"/>
          </p:cNvCxnSpPr>
          <p:nvPr/>
        </p:nvCxnSpPr>
        <p:spPr bwMode="auto">
          <a:xfrm flipH="1" flipV="1">
            <a:off x="4191000" y="2691984"/>
            <a:ext cx="1981200" cy="1689516"/>
          </a:xfrm>
          <a:prstGeom prst="straightConnector1">
            <a:avLst/>
          </a:prstGeom>
          <a:noFill/>
          <a:ln w="38100" algn="ctr">
            <a:solidFill>
              <a:srgbClr val="C00000"/>
            </a:solidFill>
            <a:prstDash val="lgDash"/>
            <a:round/>
            <a:headEnd/>
            <a:tailEnd type="arrow" w="med" len="med"/>
          </a:ln>
          <a:extLst>
            <a:ext uri="{909E8E84-426E-40DD-AFC4-6F175D3DCCD1}">
              <a14:hiddenFill xmlns:a14="http://schemas.microsoft.com/office/drawing/2010/main">
                <a:noFill/>
              </a14:hiddenFill>
            </a:ext>
          </a:extLst>
        </p:spPr>
      </p:cxnSp>
      <p:sp>
        <p:nvSpPr>
          <p:cNvPr id="9227" name="TextBox 15"/>
          <p:cNvSpPr txBox="1">
            <a:spLocks noChangeArrowheads="1"/>
          </p:cNvSpPr>
          <p:nvPr/>
        </p:nvSpPr>
        <p:spPr bwMode="auto">
          <a:xfrm>
            <a:off x="4572071" y="4537604"/>
            <a:ext cx="3563796" cy="338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da-DK" altLang="da-DK" sz="1600" dirty="0" err="1">
                <a:solidFill>
                  <a:schemeClr val="tx1"/>
                </a:solidFill>
              </a:rPr>
              <a:t>Indirect</a:t>
            </a:r>
            <a:r>
              <a:rPr lang="da-DK" altLang="da-DK" sz="1600" dirty="0">
                <a:solidFill>
                  <a:schemeClr val="tx1"/>
                </a:solidFill>
              </a:rPr>
              <a:t> input parameter: </a:t>
            </a:r>
            <a:r>
              <a:rPr lang="da-DK" altLang="da-DK" sz="1600" dirty="0" err="1">
                <a:solidFill>
                  <a:schemeClr val="tx1"/>
                </a:solidFill>
              </a:rPr>
              <a:t>day</a:t>
            </a:r>
            <a:r>
              <a:rPr lang="da-DK" altLang="da-DK" sz="1600" dirty="0">
                <a:solidFill>
                  <a:schemeClr val="tx1"/>
                </a:solidFill>
              </a:rPr>
              <a:t> of </a:t>
            </a:r>
            <a:r>
              <a:rPr lang="da-DK" altLang="da-DK" sz="1600" dirty="0" err="1">
                <a:solidFill>
                  <a:schemeClr val="tx1"/>
                </a:solidFill>
              </a:rPr>
              <a:t>week</a:t>
            </a:r>
            <a:endParaRPr lang="da-DK" altLang="da-DK" sz="1600" dirty="0">
              <a:solidFill>
                <a:schemeClr val="tx1"/>
              </a:solidFill>
            </a:endParaRPr>
          </a:p>
        </p:txBody>
      </p:sp>
      <p:sp>
        <p:nvSpPr>
          <p:cNvPr id="8" name="Rectangle 7">
            <a:extLst>
              <a:ext uri="{FF2B5EF4-FFF2-40B4-BE49-F238E27FC236}">
                <a16:creationId xmlns:a16="http://schemas.microsoft.com/office/drawing/2014/main" id="{587C90A9-BD40-4D39-910D-527EAA924F79}"/>
              </a:ext>
            </a:extLst>
          </p:cNvPr>
          <p:cNvSpPr/>
          <p:nvPr/>
        </p:nvSpPr>
        <p:spPr>
          <a:xfrm>
            <a:off x="5257800" y="3137846"/>
            <a:ext cx="7620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a-DK" dirty="0"/>
              <a:t>???</a:t>
            </a:r>
          </a:p>
        </p:txBody>
      </p:sp>
    </p:spTree>
    <p:extLst>
      <p:ext uri="{BB962C8B-B14F-4D97-AF65-F5344CB8AC3E}">
        <p14:creationId xmlns:p14="http://schemas.microsoft.com/office/powerpoint/2010/main" val="3089205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da-DK" altLang="da-DK"/>
              <a:t>Variability points to the rescue</a:t>
            </a:r>
          </a:p>
        </p:txBody>
      </p:sp>
      <p:sp>
        <p:nvSpPr>
          <p:cNvPr id="29699" name="Content Placeholder 2"/>
          <p:cNvSpPr>
            <a:spLocks noGrp="1"/>
          </p:cNvSpPr>
          <p:nvPr>
            <p:ph idx="1"/>
          </p:nvPr>
        </p:nvSpPr>
        <p:spPr/>
        <p:txBody>
          <a:bodyPr/>
          <a:lstStyle/>
          <a:p>
            <a:r>
              <a:rPr lang="da-DK" altLang="da-DK" dirty="0"/>
              <a:t>The WeekendDecisionStrategy introduces yet another variability point...</a:t>
            </a:r>
          </a:p>
          <a:p>
            <a:endParaRPr lang="da-DK" altLang="da-DK" dirty="0"/>
          </a:p>
          <a:p>
            <a:r>
              <a:rPr lang="da-DK" altLang="da-DK" dirty="0"/>
              <a:t>Often they come in handy later </a:t>
            </a:r>
            <a:r>
              <a:rPr lang="da-DK" altLang="da-DK" b="1" dirty="0"/>
              <a:t>if </a:t>
            </a:r>
          </a:p>
          <a:p>
            <a:pPr lvl="1"/>
            <a:r>
              <a:rPr lang="da-DK" altLang="da-DK" b="1" dirty="0"/>
              <a:t>1) they encapsulate well-defined responsibilities </a:t>
            </a:r>
          </a:p>
          <a:p>
            <a:pPr lvl="1"/>
            <a:r>
              <a:rPr lang="da-DK" altLang="da-DK" b="1" dirty="0"/>
              <a:t>2) are defined by interfaces and </a:t>
            </a:r>
          </a:p>
          <a:p>
            <a:pPr lvl="1"/>
            <a:r>
              <a:rPr lang="da-DK" altLang="da-DK" b="1" dirty="0"/>
              <a:t>3) uses delegation </a:t>
            </a:r>
            <a:r>
              <a:rPr lang="da-DK" altLang="da-DK" b="1" dirty="0">
                <a:sym typeface="Wingdings" pitchFamily="2" charset="2"/>
              </a:rPr>
              <a:t></a:t>
            </a:r>
            <a:endParaRPr lang="da-DK" altLang="da-DK" dirty="0"/>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153204D6-F81C-44EB-8A8C-95F02B8C446F}" type="slidenum">
              <a:rPr lang="en-GB" smtClean="0"/>
              <a:pPr>
                <a:defRPr/>
              </a:pPr>
              <a:t>50</a:t>
            </a:fld>
            <a:endParaRPr lang="en-GB"/>
          </a:p>
        </p:txBody>
      </p:sp>
    </p:spTree>
    <p:extLst>
      <p:ext uri="{BB962C8B-B14F-4D97-AF65-F5344CB8AC3E}">
        <p14:creationId xmlns:p14="http://schemas.microsoft.com/office/powerpoint/2010/main" val="1072523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da-DK"/>
              <a:t>Static Architecture View</a:t>
            </a:r>
          </a:p>
        </p:txBody>
      </p:sp>
      <p:sp>
        <p:nvSpPr>
          <p:cNvPr id="30723" name="Rectangle 3"/>
          <p:cNvSpPr>
            <a:spLocks noGrp="1" noChangeArrowheads="1"/>
          </p:cNvSpPr>
          <p:nvPr>
            <p:ph idx="1"/>
          </p:nvPr>
        </p:nvSpPr>
        <p:spPr/>
        <p:txBody>
          <a:bodyPr/>
          <a:lstStyle/>
          <a:p>
            <a:pPr eaLnBrk="1" hangingPunct="1"/>
            <a:endParaRPr lang="en-GB" altLang="da-DK"/>
          </a:p>
        </p:txBody>
      </p:sp>
      <p:sp>
        <p:nvSpPr>
          <p:cNvPr id="6" name="Footer Placeholder 4"/>
          <p:cNvSpPr>
            <a:spLocks noGrp="1"/>
          </p:cNvSpPr>
          <p:nvPr>
            <p:ph type="ftr" sz="quarter" idx="11"/>
          </p:nvPr>
        </p:nvSpPr>
        <p:spPr/>
        <p:txBody>
          <a:bodyPr/>
          <a:lstStyle/>
          <a:p>
            <a:pPr>
              <a:defRPr/>
            </a:pPr>
            <a:r>
              <a:rPr lang="en-GB"/>
              <a:t>Henrik Bærbak Christensen</a:t>
            </a:r>
          </a:p>
        </p:txBody>
      </p:sp>
      <p:sp>
        <p:nvSpPr>
          <p:cNvPr id="7" name="Slide Number Placeholder 5"/>
          <p:cNvSpPr>
            <a:spLocks noGrp="1"/>
          </p:cNvSpPr>
          <p:nvPr>
            <p:ph type="sldNum" sz="quarter" idx="12"/>
          </p:nvPr>
        </p:nvSpPr>
        <p:spPr/>
        <p:txBody>
          <a:bodyPr/>
          <a:lstStyle/>
          <a:p>
            <a:pPr>
              <a:defRPr/>
            </a:pPr>
            <a:fld id="{C1D60CFC-D502-4DA4-92E8-6F1B16889FF9}" type="slidenum">
              <a:rPr lang="en-GB"/>
              <a:pPr>
                <a:defRPr/>
              </a:pPr>
              <a:t>51</a:t>
            </a:fld>
            <a:endParaRPr lang="en-GB"/>
          </a:p>
        </p:txBody>
      </p:sp>
      <p:graphicFrame>
        <p:nvGraphicFramePr>
          <p:cNvPr id="30726" name="Object 4"/>
          <p:cNvGraphicFramePr>
            <a:graphicFrameLocks noChangeAspect="1"/>
          </p:cNvGraphicFramePr>
          <p:nvPr/>
        </p:nvGraphicFramePr>
        <p:xfrm>
          <a:off x="468314" y="1057011"/>
          <a:ext cx="8207375" cy="2562489"/>
        </p:xfrm>
        <a:graphic>
          <a:graphicData uri="http://schemas.openxmlformats.org/presentationml/2006/ole">
            <mc:AlternateContent xmlns:mc="http://schemas.openxmlformats.org/markup-compatibility/2006">
              <mc:Choice xmlns:v="urn:schemas-microsoft-com:vml" Requires="v">
                <p:oleObj name="Paint Shop Pro Image" r:id="rId2" imgW="7160976" imgH="2682927" progId="PaintShopPro">
                  <p:embed/>
                </p:oleObj>
              </mc:Choice>
              <mc:Fallback>
                <p:oleObj name="Paint Shop Pro Image" r:id="rId2" imgW="7160976" imgH="2682927" progId="PaintShopPro">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4" y="1057011"/>
                        <a:ext cx="8207375" cy="256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21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7" name="Rectangle 5"/>
          <p:cNvSpPr>
            <a:spLocks noChangeArrowheads="1"/>
          </p:cNvSpPr>
          <p:nvPr/>
        </p:nvSpPr>
        <p:spPr bwMode="auto">
          <a:xfrm>
            <a:off x="457200" y="2070100"/>
            <a:ext cx="4495799" cy="1600200"/>
          </a:xfrm>
          <a:prstGeom prst="rect">
            <a:avLst/>
          </a:prstGeom>
          <a:noFill/>
          <a:ln w="38100" algn="ctr">
            <a:solidFill>
              <a:srgbClr val="2100F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a-DK" altLang="da-DK" sz="1600">
              <a:solidFill>
                <a:schemeClr val="tx1"/>
              </a:solidFill>
            </a:endParaRPr>
          </a:p>
        </p:txBody>
      </p:sp>
      <p:sp>
        <p:nvSpPr>
          <p:cNvPr id="8" name="Date Placeholder 7"/>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4118183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da-DK" altLang="da-DK"/>
              <a:t>Manual testing</a:t>
            </a:r>
          </a:p>
        </p:txBody>
      </p:sp>
      <p:sp>
        <p:nvSpPr>
          <p:cNvPr id="31747" name="Content Placeholder 2"/>
          <p:cNvSpPr>
            <a:spLocks noGrp="1"/>
          </p:cNvSpPr>
          <p:nvPr>
            <p:ph idx="1"/>
          </p:nvPr>
        </p:nvSpPr>
        <p:spPr/>
        <p:txBody>
          <a:bodyPr/>
          <a:lstStyle/>
          <a:p>
            <a:r>
              <a:rPr lang="da-DK" altLang="da-DK" dirty="0"/>
              <a:t>Manual testing of GammaTown, for </a:t>
            </a:r>
            <a:r>
              <a:rPr lang="da-DK" altLang="da-DK" i="1" dirty="0"/>
              <a:t>demo</a:t>
            </a:r>
            <a:r>
              <a:rPr lang="da-DK" altLang="da-DK" dirty="0"/>
              <a:t> to end users!</a:t>
            </a:r>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3499ED88-5AD4-4413-9F27-B88C92232AE4}" type="slidenum">
              <a:rPr lang="en-GB" smtClean="0"/>
              <a:pPr>
                <a:defRPr/>
              </a:pPr>
              <a:t>52</a:t>
            </a:fld>
            <a:endParaRPr lang="en-GB"/>
          </a:p>
        </p:txBody>
      </p:sp>
      <p:pic>
        <p:nvPicPr>
          <p:cNvPr id="317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9" y="3697552"/>
            <a:ext cx="5270659" cy="182022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FF0000"/>
                </a:solidFill>
                <a:miter lim="800000"/>
                <a:headEnd/>
                <a:tailEnd type="none" w="lg" len="lg"/>
              </a14:hiddenLine>
            </a:ext>
          </a:extLst>
        </p:spPr>
      </p:pic>
      <p:pic>
        <p:nvPicPr>
          <p:cNvPr id="3" name="Picture 2">
            <a:extLst>
              <a:ext uri="{FF2B5EF4-FFF2-40B4-BE49-F238E27FC236}">
                <a16:creationId xmlns:a16="http://schemas.microsoft.com/office/drawing/2014/main" id="{77B812D0-2D28-4997-943E-462FA6AF8D5D}"/>
              </a:ext>
            </a:extLst>
          </p:cNvPr>
          <p:cNvPicPr>
            <a:picLocks noChangeAspect="1"/>
          </p:cNvPicPr>
          <p:nvPr/>
        </p:nvPicPr>
        <p:blipFill>
          <a:blip r:embed="rId3"/>
          <a:stretch>
            <a:fillRect/>
          </a:stretch>
        </p:blipFill>
        <p:spPr>
          <a:xfrm>
            <a:off x="411192" y="1406605"/>
            <a:ext cx="4313208" cy="2299189"/>
          </a:xfrm>
          <a:prstGeom prst="rect">
            <a:avLst/>
          </a:prstGeom>
        </p:spPr>
      </p:pic>
    </p:spTree>
    <p:extLst>
      <p:ext uri="{BB962C8B-B14F-4D97-AF65-F5344CB8AC3E}">
        <p14:creationId xmlns:p14="http://schemas.microsoft.com/office/powerpoint/2010/main" val="35886020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ctrTitle"/>
          </p:nvPr>
        </p:nvSpPr>
        <p:spPr/>
        <p:txBody>
          <a:bodyPr/>
          <a:lstStyle/>
          <a:p>
            <a:r>
              <a:rPr lang="da-DK" altLang="da-DK"/>
              <a:t>Discussion</a:t>
            </a:r>
          </a:p>
        </p:txBody>
      </p:sp>
      <p:sp>
        <p:nvSpPr>
          <p:cNvPr id="32771" name="Subtitle 7"/>
          <p:cNvSpPr>
            <a:spLocks noGrp="1"/>
          </p:cNvSpPr>
          <p:nvPr>
            <p:ph type="subTitle" idx="1"/>
          </p:nvPr>
        </p:nvSpPr>
        <p:spPr/>
        <p:txBody>
          <a:bodyPr/>
          <a:lstStyle/>
          <a:p>
            <a:endParaRPr lang="da-DK" altLang="da-DK"/>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18DA71A6-6218-42E3-AF2F-3A9C3C9AEB4C}" type="slidenum">
              <a:rPr lang="en-GB" smtClean="0"/>
              <a:pPr>
                <a:defRPr/>
              </a:pPr>
              <a:t>53</a:t>
            </a:fld>
            <a:endParaRPr lang="en-GB"/>
          </a:p>
        </p:txBody>
      </p:sp>
    </p:spTree>
    <p:extLst>
      <p:ext uri="{BB962C8B-B14F-4D97-AF65-F5344CB8AC3E}">
        <p14:creationId xmlns:p14="http://schemas.microsoft.com/office/powerpoint/2010/main" val="1247983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ltLang="da-DK"/>
              <a:t>Package/Namespace View</a:t>
            </a:r>
          </a:p>
        </p:txBody>
      </p:sp>
      <p:sp>
        <p:nvSpPr>
          <p:cNvPr id="34819" name="Rectangle 3"/>
          <p:cNvSpPr>
            <a:spLocks noGrp="1" noChangeArrowheads="1"/>
          </p:cNvSpPr>
          <p:nvPr>
            <p:ph idx="1"/>
          </p:nvPr>
        </p:nvSpPr>
        <p:spPr/>
        <p:txBody>
          <a:bodyPr/>
          <a:lstStyle/>
          <a:p>
            <a:pPr eaLnBrk="1" hangingPunct="1"/>
            <a:r>
              <a:rPr lang="en-GB" altLang="da-DK" dirty="0"/>
              <a:t>Gradle dictate that we split the code into two trees</a:t>
            </a:r>
          </a:p>
          <a:p>
            <a:pPr lvl="1" eaLnBrk="1" hangingPunct="1"/>
            <a:r>
              <a:rPr lang="en-GB" altLang="da-DK" dirty="0" err="1"/>
              <a:t>src</a:t>
            </a:r>
            <a:r>
              <a:rPr lang="en-GB" altLang="da-DK" dirty="0"/>
              <a:t>/main/java: 	all production code rooted here</a:t>
            </a:r>
          </a:p>
          <a:p>
            <a:pPr lvl="1" eaLnBrk="1" hangingPunct="1"/>
            <a:r>
              <a:rPr lang="en-GB" altLang="da-DK" dirty="0" err="1"/>
              <a:t>src</a:t>
            </a:r>
            <a:r>
              <a:rPr lang="en-GB" altLang="da-DK" dirty="0"/>
              <a:t>/test/java: 	all test code rooted here</a:t>
            </a:r>
          </a:p>
          <a:p>
            <a:pPr eaLnBrk="1" hangingPunct="1"/>
            <a:endParaRPr lang="en-GB" altLang="da-DK" dirty="0"/>
          </a:p>
          <a:p>
            <a:pPr eaLnBrk="1" hangingPunct="1"/>
            <a:r>
              <a:rPr lang="en-GB" altLang="da-DK" dirty="0"/>
              <a:t>Here</a:t>
            </a:r>
          </a:p>
          <a:p>
            <a:pPr lvl="1" eaLnBrk="1" hangingPunct="1"/>
            <a:r>
              <a:rPr lang="en-GB" altLang="da-DK" dirty="0" err="1"/>
              <a:t>WeekendDecisionStrategy</a:t>
            </a:r>
            <a:r>
              <a:rPr lang="en-GB" altLang="da-DK" dirty="0"/>
              <a:t> (interface)</a:t>
            </a:r>
          </a:p>
          <a:p>
            <a:pPr lvl="1" eaLnBrk="1" hangingPunct="1"/>
            <a:r>
              <a:rPr lang="en-GB" altLang="da-DK" dirty="0" err="1"/>
              <a:t>ClockBasedDecisionStrategy</a:t>
            </a:r>
            <a:r>
              <a:rPr lang="en-GB" altLang="da-DK" dirty="0"/>
              <a:t> (class)</a:t>
            </a:r>
          </a:p>
          <a:p>
            <a:pPr lvl="1" eaLnBrk="1" hangingPunct="1"/>
            <a:r>
              <a:rPr lang="en-GB" altLang="da-DK" dirty="0" err="1"/>
              <a:t>FixedDecisionStrategy</a:t>
            </a:r>
            <a:r>
              <a:rPr lang="en-GB" altLang="da-DK" dirty="0"/>
              <a:t> (class)</a:t>
            </a:r>
          </a:p>
          <a:p>
            <a:pPr eaLnBrk="1" hangingPunct="1"/>
            <a:endParaRPr lang="en-GB" altLang="da-DK" dirty="0"/>
          </a:p>
          <a:p>
            <a:pPr eaLnBrk="1" hangingPunct="1"/>
            <a:r>
              <a:rPr lang="en-GB" altLang="da-DK" dirty="0"/>
              <a:t>Exercise: Where would you put these units?</a:t>
            </a:r>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5C55A025-4A08-42DB-ACD1-D4A27F129A10}" type="slidenum">
              <a:rPr lang="en-GB"/>
              <a:pPr>
                <a:defRPr/>
              </a:pPr>
              <a:t>54</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3561983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ltLang="da-DK" dirty="0"/>
              <a:t>C# Delegates / Java 8 Lambda</a:t>
            </a:r>
          </a:p>
        </p:txBody>
      </p:sp>
      <p:sp>
        <p:nvSpPr>
          <p:cNvPr id="35843" name="Rectangle 3"/>
          <p:cNvSpPr>
            <a:spLocks noGrp="1" noChangeArrowheads="1"/>
          </p:cNvSpPr>
          <p:nvPr>
            <p:ph idx="1"/>
          </p:nvPr>
        </p:nvSpPr>
        <p:spPr/>
        <p:txBody>
          <a:bodyPr/>
          <a:lstStyle/>
          <a:p>
            <a:pPr eaLnBrk="1" hangingPunct="1"/>
            <a:r>
              <a:rPr lang="en-GB" altLang="da-DK" dirty="0"/>
              <a:t>The </a:t>
            </a:r>
            <a:r>
              <a:rPr lang="en-GB" altLang="da-DK" dirty="0" err="1"/>
              <a:t>WeekendDecisionStrategy</a:t>
            </a:r>
            <a:r>
              <a:rPr lang="en-GB" altLang="da-DK" dirty="0"/>
              <a:t> only contains a single method and having an interface may seem a bit of an overkill.</a:t>
            </a:r>
          </a:p>
          <a:p>
            <a:pPr lvl="1" eaLnBrk="1" hangingPunct="1"/>
            <a:r>
              <a:rPr lang="en-GB" altLang="da-DK" dirty="0"/>
              <a:t>In Java 8, you can use a </a:t>
            </a:r>
            <a:r>
              <a:rPr lang="en-GB" altLang="da-DK" i="1" dirty="0"/>
              <a:t>Lambda</a:t>
            </a:r>
          </a:p>
          <a:p>
            <a:pPr lvl="1" eaLnBrk="1" hangingPunct="1"/>
            <a:endParaRPr lang="en-GB" altLang="da-DK" dirty="0"/>
          </a:p>
          <a:p>
            <a:pPr lvl="1" eaLnBrk="1" hangingPunct="1"/>
            <a:r>
              <a:rPr lang="en-GB" altLang="da-DK" dirty="0"/>
              <a:t>In C# you may use </a:t>
            </a:r>
            <a:r>
              <a:rPr lang="en-GB" altLang="da-DK" i="1" dirty="0"/>
              <a:t>delegates</a:t>
            </a:r>
            <a:r>
              <a:rPr lang="en-GB" altLang="da-DK" dirty="0"/>
              <a:t> that is more or less a type safe </a:t>
            </a:r>
            <a:r>
              <a:rPr lang="en-GB" altLang="da-DK" i="1" dirty="0"/>
              <a:t>function pointer.</a:t>
            </a:r>
          </a:p>
          <a:p>
            <a:pPr lvl="1" eaLnBrk="1" hangingPunct="1"/>
            <a:endParaRPr lang="en-GB" altLang="da-DK" i="1" dirty="0"/>
          </a:p>
          <a:p>
            <a:pPr lvl="1" eaLnBrk="1" hangingPunct="1"/>
            <a:r>
              <a:rPr lang="en-GB" altLang="da-DK" dirty="0"/>
              <a:t>In functional languages you may use higher order functions, closures</a:t>
            </a:r>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9B8C2E83-0E68-47D5-B9DD-A96E26DE34BE}" type="slidenum">
              <a:rPr lang="en-GB"/>
              <a:pPr>
                <a:defRPr/>
              </a:pPr>
              <a:t>55</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1079127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ctrTitle"/>
          </p:nvPr>
        </p:nvSpPr>
        <p:spPr/>
        <p:txBody>
          <a:bodyPr/>
          <a:lstStyle/>
          <a:p>
            <a:pPr eaLnBrk="1" hangingPunct="1"/>
            <a:r>
              <a:rPr lang="en-GB" altLang="da-DK"/>
              <a:t>Summary</a:t>
            </a:r>
          </a:p>
        </p:txBody>
      </p:sp>
      <p:sp>
        <p:nvSpPr>
          <p:cNvPr id="36867" name="Rectangle 5"/>
          <p:cNvSpPr>
            <a:spLocks noGrp="1" noChangeArrowheads="1"/>
          </p:cNvSpPr>
          <p:nvPr>
            <p:ph type="subTitle" idx="1"/>
          </p:nvPr>
        </p:nvSpPr>
        <p:spPr/>
        <p:txBody>
          <a:bodyPr/>
          <a:lstStyle/>
          <a:p>
            <a:pPr eaLnBrk="1" hangingPunct="1"/>
            <a:endParaRPr lang="en-GB" altLang="da-DK"/>
          </a:p>
        </p:txBody>
      </p:sp>
    </p:spTree>
    <p:extLst>
      <p:ext uri="{BB962C8B-B14F-4D97-AF65-F5344CB8AC3E}">
        <p14:creationId xmlns:p14="http://schemas.microsoft.com/office/powerpoint/2010/main" val="35407038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altLang="da-DK"/>
              <a:t>Key Points</a:t>
            </a:r>
          </a:p>
        </p:txBody>
      </p:sp>
      <p:sp>
        <p:nvSpPr>
          <p:cNvPr id="37891" name="Rectangle 3"/>
          <p:cNvSpPr>
            <a:spLocks noGrp="1" noChangeArrowheads="1"/>
          </p:cNvSpPr>
          <p:nvPr>
            <p:ph idx="1"/>
          </p:nvPr>
        </p:nvSpPr>
        <p:spPr/>
        <p:txBody>
          <a:bodyPr/>
          <a:lstStyle/>
          <a:p>
            <a:pPr eaLnBrk="1" hangingPunct="1">
              <a:lnSpc>
                <a:spcPct val="90000"/>
              </a:lnSpc>
            </a:pPr>
            <a:r>
              <a:rPr lang="en-GB" altLang="da-DK" i="1" dirty="0"/>
              <a:t>Test Doubles make software testable.</a:t>
            </a:r>
          </a:p>
          <a:p>
            <a:pPr eaLnBrk="1" hangingPunct="1">
              <a:lnSpc>
                <a:spcPct val="90000"/>
              </a:lnSpc>
            </a:pPr>
            <a:endParaRPr lang="en-GB" altLang="da-DK" dirty="0"/>
          </a:p>
          <a:p>
            <a:pPr eaLnBrk="1" hangingPunct="1">
              <a:lnSpc>
                <a:spcPct val="90000"/>
              </a:lnSpc>
            </a:pPr>
            <a:r>
              <a:rPr lang="en-GB" altLang="da-DK" dirty="0"/>
              <a:t>3-1-2 technique help isolating DOUs</a:t>
            </a:r>
          </a:p>
          <a:p>
            <a:pPr lvl="1" eaLnBrk="1" hangingPunct="1">
              <a:lnSpc>
                <a:spcPct val="90000"/>
              </a:lnSpc>
            </a:pPr>
            <a:r>
              <a:rPr lang="en-GB" altLang="da-DK" dirty="0"/>
              <a:t>because I isolated the responsibility by an interface I had the opportunity to delegate to a test stub</a:t>
            </a:r>
          </a:p>
          <a:p>
            <a:pPr eaLnBrk="1" hangingPunct="1">
              <a:lnSpc>
                <a:spcPct val="90000"/>
              </a:lnSpc>
            </a:pPr>
            <a:endParaRPr lang="en-GB" altLang="da-DK" dirty="0"/>
          </a:p>
          <a:p>
            <a:pPr eaLnBrk="1" hangingPunct="1">
              <a:lnSpc>
                <a:spcPct val="90000"/>
              </a:lnSpc>
            </a:pPr>
            <a:r>
              <a:rPr lang="en-GB" altLang="da-DK" dirty="0"/>
              <a:t>My solution is overly complex to our weekend issue</a:t>
            </a:r>
          </a:p>
          <a:p>
            <a:pPr lvl="1" eaLnBrk="1" hangingPunct="1">
              <a:lnSpc>
                <a:spcPct val="90000"/>
              </a:lnSpc>
            </a:pPr>
            <a:r>
              <a:rPr lang="en-GB" altLang="da-DK" dirty="0"/>
              <a:t>Yes! Perhaps </a:t>
            </a:r>
            <a:r>
              <a:rPr lang="en-GB" altLang="da-DK" dirty="0" err="1"/>
              <a:t>subclassing</a:t>
            </a:r>
            <a:r>
              <a:rPr lang="en-GB" altLang="da-DK" dirty="0"/>
              <a:t> in test tree would be better here </a:t>
            </a:r>
            <a:r>
              <a:rPr lang="en-GB" altLang="da-DK" dirty="0">
                <a:sym typeface="Wingdings" panose="05000000000000000000" pitchFamily="2" charset="2"/>
              </a:rPr>
              <a:t></a:t>
            </a:r>
            <a:endParaRPr lang="en-GB" altLang="da-DK" dirty="0"/>
          </a:p>
          <a:p>
            <a:pPr lvl="1" eaLnBrk="1" hangingPunct="1">
              <a:lnSpc>
                <a:spcPct val="90000"/>
              </a:lnSpc>
            </a:pPr>
            <a:r>
              <a:rPr lang="en-GB" altLang="da-DK" b="1" dirty="0"/>
              <a:t>But</a:t>
            </a:r>
            <a:r>
              <a:rPr lang="en-GB" altLang="da-DK" dirty="0"/>
              <a:t> </a:t>
            </a:r>
          </a:p>
          <a:p>
            <a:pPr lvl="2" eaLnBrk="1" hangingPunct="1">
              <a:lnSpc>
                <a:spcPct val="90000"/>
              </a:lnSpc>
            </a:pPr>
            <a:r>
              <a:rPr lang="en-GB" altLang="da-DK" dirty="0"/>
              <a:t>it scales well to complex DOUs</a:t>
            </a:r>
          </a:p>
          <a:p>
            <a:pPr lvl="2" eaLnBrk="1" hangingPunct="1">
              <a:lnSpc>
                <a:spcPct val="90000"/>
              </a:lnSpc>
            </a:pPr>
            <a:r>
              <a:rPr lang="en-GB" altLang="da-DK" dirty="0"/>
              <a:t>it is good at handling aspects that may vary across the entire system (see next slide)</a:t>
            </a:r>
            <a:endParaRPr lang="en-GB" altLang="da-DK" b="1" dirty="0"/>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C6ECFF23-99BD-4D6F-9734-3A85C3C7682A}" type="slidenum">
              <a:rPr lang="en-GB"/>
              <a:pPr>
                <a:defRPr/>
              </a:pPr>
              <a:t>57</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19628141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F5A0-209B-469F-A364-54229FEAB3D5}"/>
              </a:ext>
            </a:extLst>
          </p:cNvPr>
          <p:cNvSpPr>
            <a:spLocks noGrp="1"/>
          </p:cNvSpPr>
          <p:nvPr>
            <p:ph type="title"/>
          </p:nvPr>
        </p:nvSpPr>
        <p:spPr/>
        <p:txBody>
          <a:bodyPr/>
          <a:lstStyle/>
          <a:p>
            <a:r>
              <a:rPr lang="da-DK" dirty="0"/>
              <a:t>This is a </a:t>
            </a:r>
            <a:r>
              <a:rPr lang="da-DK" i="1" dirty="0"/>
              <a:t>PowerTool</a:t>
            </a:r>
          </a:p>
        </p:txBody>
      </p:sp>
      <p:sp>
        <p:nvSpPr>
          <p:cNvPr id="3" name="Content Placeholder 2">
            <a:extLst>
              <a:ext uri="{FF2B5EF4-FFF2-40B4-BE49-F238E27FC236}">
                <a16:creationId xmlns:a16="http://schemas.microsoft.com/office/drawing/2014/main" id="{68C0E8FA-C7F0-4D0E-B614-78E063B8DA39}"/>
              </a:ext>
            </a:extLst>
          </p:cNvPr>
          <p:cNvSpPr>
            <a:spLocks noGrp="1"/>
          </p:cNvSpPr>
          <p:nvPr>
            <p:ph idx="1"/>
          </p:nvPr>
        </p:nvSpPr>
        <p:spPr/>
        <p:txBody>
          <a:bodyPr/>
          <a:lstStyle/>
          <a:p>
            <a:r>
              <a:rPr lang="da-DK" b="1" dirty="0"/>
              <a:t>Test Doubles</a:t>
            </a:r>
            <a:r>
              <a:rPr lang="da-DK" dirty="0"/>
              <a:t> usage are a key technique in modern, microservice, continuous deployment, development!!!</a:t>
            </a:r>
          </a:p>
          <a:p>
            <a:pPr lvl="1"/>
            <a:r>
              <a:rPr lang="da-DK" dirty="0"/>
              <a:t>Build servers that automatically pull git repositories for newest releases, runs extensive tests, and finally pushes code into production on the production servers…</a:t>
            </a:r>
          </a:p>
          <a:p>
            <a:r>
              <a:rPr lang="da-DK" b="1" dirty="0"/>
              <a:t>It would not be possible if stubs, spies, fake objects, mocks were not used to thoroughly test using automated testing!</a:t>
            </a:r>
          </a:p>
          <a:p>
            <a:r>
              <a:rPr lang="da-DK" dirty="0"/>
              <a:t>Example:</a:t>
            </a:r>
          </a:p>
          <a:p>
            <a:pPr lvl="1"/>
            <a:r>
              <a:rPr lang="da-DK" dirty="0"/>
              <a:t>NetFlix need to survive server crashes to continue streaming</a:t>
            </a:r>
          </a:p>
          <a:p>
            <a:pPr lvl="2"/>
            <a:r>
              <a:rPr lang="da-DK" dirty="0"/>
              <a:t>Test stubs (‘saboteurs’) throw IOExceptions to simulate failures…</a:t>
            </a:r>
          </a:p>
        </p:txBody>
      </p:sp>
      <p:sp>
        <p:nvSpPr>
          <p:cNvPr id="4" name="Date Placeholder 3">
            <a:extLst>
              <a:ext uri="{FF2B5EF4-FFF2-40B4-BE49-F238E27FC236}">
                <a16:creationId xmlns:a16="http://schemas.microsoft.com/office/drawing/2014/main" id="{CD0F80B4-843B-4302-8977-96A299C5325C}"/>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353C53DA-3EF3-480E-9096-40F9FDDB35DB}"/>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AA5981A0-F533-41DD-B7D4-96EBC83555E1}"/>
              </a:ext>
            </a:extLst>
          </p:cNvPr>
          <p:cNvSpPr>
            <a:spLocks noGrp="1"/>
          </p:cNvSpPr>
          <p:nvPr>
            <p:ph type="sldNum" sz="quarter" idx="12"/>
          </p:nvPr>
        </p:nvSpPr>
        <p:spPr/>
        <p:txBody>
          <a:bodyPr/>
          <a:lstStyle/>
          <a:p>
            <a:pPr>
              <a:defRPr/>
            </a:pPr>
            <a:fld id="{40390516-8E9A-4341-B9BC-EA7123011609}" type="slidenum">
              <a:rPr lang="en-US" smtClean="0"/>
              <a:pPr>
                <a:defRPr/>
              </a:pPr>
              <a:t>58</a:t>
            </a:fld>
            <a:endParaRPr lang="en-US"/>
          </a:p>
        </p:txBody>
      </p:sp>
    </p:spTree>
    <p:extLst>
      <p:ext uri="{BB962C8B-B14F-4D97-AF65-F5344CB8AC3E}">
        <p14:creationId xmlns:p14="http://schemas.microsoft.com/office/powerpoint/2010/main" val="18783336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da-DK"/>
              <a:t>Still Untested Code</a:t>
            </a:r>
          </a:p>
        </p:txBody>
      </p:sp>
      <p:sp>
        <p:nvSpPr>
          <p:cNvPr id="39939" name="Rectangle 3"/>
          <p:cNvSpPr>
            <a:spLocks noGrp="1" noChangeArrowheads="1"/>
          </p:cNvSpPr>
          <p:nvPr>
            <p:ph idx="1"/>
          </p:nvPr>
        </p:nvSpPr>
        <p:spPr/>
        <p:txBody>
          <a:bodyPr/>
          <a:lstStyle/>
          <a:p>
            <a:pPr eaLnBrk="1" hangingPunct="1">
              <a:lnSpc>
                <a:spcPct val="90000"/>
              </a:lnSpc>
            </a:pPr>
            <a:r>
              <a:rPr lang="en-GB" altLang="da-DK" dirty="0"/>
              <a:t>Some code units are not automatically testable in a cost-efficient manner</a:t>
            </a:r>
          </a:p>
          <a:p>
            <a:pPr lvl="1" eaLnBrk="1" hangingPunct="1">
              <a:lnSpc>
                <a:spcPct val="90000"/>
              </a:lnSpc>
            </a:pPr>
            <a:r>
              <a:rPr lang="en-GB" altLang="da-DK" dirty="0"/>
              <a:t>Note that if I rely on the automatic tests only, then the </a:t>
            </a:r>
            <a:r>
              <a:rPr lang="en-GB" altLang="da-DK" dirty="0" err="1"/>
              <a:t>ClockBasedDecisionStrategy</a:t>
            </a:r>
            <a:r>
              <a:rPr lang="en-GB" altLang="da-DK" dirty="0"/>
              <a:t> instance </a:t>
            </a:r>
            <a:r>
              <a:rPr lang="en-GB" altLang="da-DK" b="1" dirty="0"/>
              <a:t>is never tested!</a:t>
            </a:r>
          </a:p>
          <a:p>
            <a:pPr lvl="2" eaLnBrk="1" hangingPunct="1">
              <a:lnSpc>
                <a:spcPct val="90000"/>
              </a:lnSpc>
            </a:pPr>
            <a:r>
              <a:rPr lang="en-GB" altLang="da-DK" dirty="0"/>
              <a:t>(which it actually was when using the manual tests!)</a:t>
            </a:r>
          </a:p>
          <a:p>
            <a:pPr lvl="1" eaLnBrk="1" hangingPunct="1">
              <a:lnSpc>
                <a:spcPct val="90000"/>
              </a:lnSpc>
            </a:pPr>
            <a:endParaRPr lang="en-GB" altLang="da-DK" dirty="0"/>
          </a:p>
          <a:p>
            <a:pPr eaLnBrk="1" hangingPunct="1">
              <a:lnSpc>
                <a:spcPct val="90000"/>
              </a:lnSpc>
            </a:pPr>
            <a:r>
              <a:rPr lang="en-GB" altLang="da-DK" dirty="0"/>
              <a:t>Thus: </a:t>
            </a:r>
          </a:p>
          <a:p>
            <a:pPr lvl="1" eaLnBrk="1" hangingPunct="1">
              <a:lnSpc>
                <a:spcPct val="90000"/>
              </a:lnSpc>
            </a:pPr>
            <a:r>
              <a:rPr lang="en-GB" altLang="da-DK" dirty="0"/>
              <a:t>DOUs handling external resources must still be manually tested (and/or formally reviewed by </a:t>
            </a:r>
            <a:r>
              <a:rPr lang="en-GB" altLang="da-DK" i="1" dirty="0"/>
              <a:t>software reviews</a:t>
            </a:r>
            <a:r>
              <a:rPr lang="en-GB" altLang="da-DK" dirty="0"/>
              <a:t>).</a:t>
            </a:r>
          </a:p>
          <a:p>
            <a:pPr lvl="1" eaLnBrk="1" hangingPunct="1">
              <a:lnSpc>
                <a:spcPct val="90000"/>
              </a:lnSpc>
            </a:pPr>
            <a:r>
              <a:rPr lang="en-GB" altLang="da-DK" dirty="0"/>
              <a:t>Keep ‘non-testable code’ in the smallest possible software unit, and </a:t>
            </a:r>
            <a:r>
              <a:rPr lang="en-GB" altLang="da-DK" b="1" dirty="0"/>
              <a:t>if it </a:t>
            </a:r>
            <a:r>
              <a:rPr lang="en-GB" altLang="da-DK" b="1" dirty="0" err="1"/>
              <a:t>ain’t</a:t>
            </a:r>
            <a:r>
              <a:rPr lang="en-GB" altLang="da-DK" b="1" dirty="0"/>
              <a:t> broke, then don’t fix it </a:t>
            </a:r>
            <a:r>
              <a:rPr lang="en-GB" altLang="da-DK" b="1" dirty="0">
                <a:sym typeface="Wingdings" pitchFamily="2" charset="2"/>
              </a:rPr>
              <a:t></a:t>
            </a:r>
            <a:endParaRPr lang="en-GB" altLang="da-DK" dirty="0"/>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C4263CA8-AFA1-4BB2-812B-27720AA067C4}" type="slidenum">
              <a:rPr lang="en-GB"/>
              <a:pPr>
                <a:defRPr/>
              </a:pPr>
              <a:t>59</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332170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da-DK" altLang="da-DK"/>
              <a:t>TDD of State Pattern</a:t>
            </a:r>
          </a:p>
        </p:txBody>
      </p:sp>
      <p:sp>
        <p:nvSpPr>
          <p:cNvPr id="4099" name="Content Placeholder 2"/>
          <p:cNvSpPr>
            <a:spLocks noGrp="1"/>
          </p:cNvSpPr>
          <p:nvPr>
            <p:ph idx="1"/>
          </p:nvPr>
        </p:nvSpPr>
        <p:spPr/>
        <p:txBody>
          <a:bodyPr/>
          <a:lstStyle/>
          <a:p>
            <a:r>
              <a:rPr lang="da-DK" altLang="da-DK" dirty="0"/>
              <a:t>To </a:t>
            </a:r>
            <a:r>
              <a:rPr lang="da-DK" altLang="da-DK" dirty="0" err="1"/>
              <a:t>implement</a:t>
            </a:r>
            <a:r>
              <a:rPr lang="da-DK" altLang="da-DK" dirty="0"/>
              <a:t> </a:t>
            </a:r>
            <a:r>
              <a:rPr lang="da-DK" altLang="da-DK" dirty="0" err="1"/>
              <a:t>GammaTown</a:t>
            </a:r>
            <a:r>
              <a:rPr lang="da-DK" altLang="da-DK" dirty="0"/>
              <a:t> </a:t>
            </a:r>
            <a:r>
              <a:rPr lang="da-DK" altLang="da-DK" dirty="0" err="1"/>
              <a:t>requirements</a:t>
            </a:r>
            <a:r>
              <a:rPr lang="da-DK" altLang="da-DK" dirty="0"/>
              <a:t> I do it </a:t>
            </a:r>
            <a:r>
              <a:rPr lang="da-DK" altLang="da-DK" i="1" dirty="0" err="1"/>
              <a:t>manually</a:t>
            </a:r>
            <a:endParaRPr lang="da-DK" altLang="da-DK" i="1" dirty="0"/>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pic>
        <p:nvPicPr>
          <p:cNvPr id="11" name="Picture 10">
            <a:extLst>
              <a:ext uri="{FF2B5EF4-FFF2-40B4-BE49-F238E27FC236}">
                <a16:creationId xmlns:a16="http://schemas.microsoft.com/office/drawing/2014/main" id="{EBFC2577-869D-44AE-BC84-D4DA17D1A720}"/>
              </a:ext>
            </a:extLst>
          </p:cNvPr>
          <p:cNvPicPr>
            <a:picLocks noChangeAspect="1"/>
          </p:cNvPicPr>
          <p:nvPr/>
        </p:nvPicPr>
        <p:blipFill>
          <a:blip r:embed="rId2"/>
          <a:stretch>
            <a:fillRect/>
          </a:stretch>
        </p:blipFill>
        <p:spPr>
          <a:xfrm>
            <a:off x="762000" y="1457835"/>
            <a:ext cx="7472362" cy="3561258"/>
          </a:xfrm>
          <a:prstGeom prst="rect">
            <a:avLst/>
          </a:prstGeom>
        </p:spPr>
      </p:pic>
      <p:sp>
        <p:nvSpPr>
          <p:cNvPr id="6" name="Slide Number Placeholder 5"/>
          <p:cNvSpPr>
            <a:spLocks noGrp="1"/>
          </p:cNvSpPr>
          <p:nvPr>
            <p:ph type="sldNum" sz="quarter" idx="12"/>
          </p:nvPr>
        </p:nvSpPr>
        <p:spPr/>
        <p:txBody>
          <a:bodyPr/>
          <a:lstStyle/>
          <a:p>
            <a:pPr>
              <a:defRPr/>
            </a:pPr>
            <a:fld id="{8B7D82BC-2CC6-4F18-9359-B06B11A64A65}" type="slidenum">
              <a:rPr lang="en-GB" smtClean="0"/>
              <a:pPr>
                <a:defRPr/>
              </a:pPr>
              <a:t>6</a:t>
            </a:fld>
            <a:endParaRPr lang="en-GB"/>
          </a:p>
        </p:txBody>
      </p:sp>
      <p:cxnSp>
        <p:nvCxnSpPr>
          <p:cNvPr id="3" name="Straight Connector 2"/>
          <p:cNvCxnSpPr>
            <a:cxnSpLocks/>
          </p:cNvCxnSpPr>
          <p:nvPr/>
        </p:nvCxnSpPr>
        <p:spPr>
          <a:xfrm>
            <a:off x="6324600" y="3848100"/>
            <a:ext cx="190976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1066800" y="4076700"/>
            <a:ext cx="112122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5A0BFA1-AEA8-4A04-B45E-D8636F3BB4EE}"/>
              </a:ext>
            </a:extLst>
          </p:cNvPr>
          <p:cNvSpPr/>
          <p:nvPr/>
        </p:nvSpPr>
        <p:spPr>
          <a:xfrm>
            <a:off x="1828800" y="3086136"/>
            <a:ext cx="1600200" cy="3809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010309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altLang="da-DK"/>
              <a:t>Know When to Stop Testing</a:t>
            </a:r>
          </a:p>
        </p:txBody>
      </p:sp>
      <p:sp>
        <p:nvSpPr>
          <p:cNvPr id="40963" name="Rectangle 3"/>
          <p:cNvSpPr>
            <a:spLocks noGrp="1" noChangeArrowheads="1"/>
          </p:cNvSpPr>
          <p:nvPr>
            <p:ph idx="1"/>
          </p:nvPr>
        </p:nvSpPr>
        <p:spPr/>
        <p:txBody>
          <a:bodyPr/>
          <a:lstStyle/>
          <a:p>
            <a:pPr eaLnBrk="1" hangingPunct="1"/>
            <a:r>
              <a:rPr lang="en-GB" altLang="da-DK" dirty="0"/>
              <a:t>Note also that I do not test that the return values from the system library methods are not tested.</a:t>
            </a:r>
          </a:p>
          <a:p>
            <a:pPr eaLnBrk="1" hangingPunct="1"/>
            <a:endParaRPr lang="en-GB" altLang="da-DK" dirty="0"/>
          </a:p>
          <a:p>
            <a:pPr eaLnBrk="1" hangingPunct="1"/>
            <a:r>
              <a:rPr lang="en-GB" altLang="da-DK" dirty="0"/>
              <a:t>I expect Oracle / </a:t>
            </a:r>
            <a:r>
              <a:rPr lang="en-GB" altLang="da-DK" dirty="0" err="1"/>
              <a:t>MicroSoft</a:t>
            </a:r>
            <a:r>
              <a:rPr lang="en-GB" altLang="da-DK" dirty="0"/>
              <a:t> to test their software.</a:t>
            </a:r>
          </a:p>
          <a:p>
            <a:pPr lvl="1" eaLnBrk="1" hangingPunct="1"/>
            <a:r>
              <a:rPr lang="en-GB" altLang="da-DK" dirty="0"/>
              <a:t>sometimes we are wrong but it is not cost efficient.</a:t>
            </a:r>
          </a:p>
          <a:p>
            <a:pPr lvl="1" eaLnBrk="1" hangingPunct="1"/>
            <a:endParaRPr lang="en-GB" altLang="da-DK" dirty="0"/>
          </a:p>
          <a:p>
            <a:pPr eaLnBrk="1" hangingPunct="1"/>
            <a:r>
              <a:rPr lang="en-GB" altLang="da-DK" i="1" dirty="0"/>
              <a:t>Do not test the random generator </a:t>
            </a:r>
            <a:r>
              <a:rPr lang="en-GB" altLang="da-DK" i="1" dirty="0">
                <a:sym typeface="Wingdings" pitchFamily="2" charset="2"/>
              </a:rPr>
              <a:t></a:t>
            </a:r>
            <a:endParaRPr lang="en-GB" altLang="da-DK" i="1" dirty="0"/>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85D294FD-55F4-431F-AC5F-F8CC5D51C048}" type="slidenum">
              <a:rPr lang="en-GB"/>
              <a:pPr>
                <a:defRPr/>
              </a:pPr>
              <a:t>60</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70020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da-DK" dirty="0"/>
              <a:t>But it is bad …</a:t>
            </a:r>
          </a:p>
        </p:txBody>
      </p:sp>
      <p:sp>
        <p:nvSpPr>
          <p:cNvPr id="6147" name="Rectangle 3"/>
          <p:cNvSpPr>
            <a:spLocks noGrp="1" noChangeArrowheads="1"/>
          </p:cNvSpPr>
          <p:nvPr>
            <p:ph idx="1"/>
          </p:nvPr>
        </p:nvSpPr>
        <p:spPr/>
        <p:txBody>
          <a:bodyPr/>
          <a:lstStyle/>
          <a:p>
            <a:pPr eaLnBrk="1" hangingPunct="1"/>
            <a:r>
              <a:rPr lang="en-GB" altLang="da-DK" dirty="0"/>
              <a:t>After introducing </a:t>
            </a:r>
            <a:r>
              <a:rPr lang="en-GB" altLang="da-DK" dirty="0" err="1"/>
              <a:t>Gammatown</a:t>
            </a:r>
            <a:r>
              <a:rPr lang="en-GB" altLang="da-DK" dirty="0"/>
              <a:t> I no longer have </a:t>
            </a:r>
            <a:r>
              <a:rPr lang="en-GB" altLang="da-DK" i="1" dirty="0"/>
              <a:t>automated tests </a:t>
            </a:r>
            <a:r>
              <a:rPr lang="en-GB" altLang="da-DK" dirty="0"/>
              <a:t>because I have to run some of the tests during the weekend.</a:t>
            </a:r>
          </a:p>
          <a:p>
            <a:pPr lvl="1" eaLnBrk="1" hangingPunct="1"/>
            <a:r>
              <a:rPr lang="en-GB" altLang="da-DK" dirty="0"/>
              <a:t>I have a </a:t>
            </a:r>
            <a:r>
              <a:rPr lang="en-GB" altLang="da-DK" i="1" dirty="0"/>
              <a:t>‘manual run on weekend and another run on weekdays targets’</a:t>
            </a:r>
          </a:p>
          <a:p>
            <a:pPr eaLnBrk="1" hangingPunct="1"/>
            <a:endParaRPr lang="en-GB" altLang="da-DK" dirty="0"/>
          </a:p>
          <a:p>
            <a:pPr eaLnBrk="1" hangingPunct="1"/>
            <a:r>
              <a:rPr lang="en-GB" altLang="da-DK" dirty="0"/>
              <a:t>I want to get back to as much automated testing as possible.</a:t>
            </a:r>
            <a:endParaRPr lang="en-GB" altLang="da-DK" b="1" i="1" dirty="0"/>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649C2F3E-0884-41E8-B75A-FD6FBC808829}" type="slidenum">
              <a:rPr lang="en-GB"/>
              <a:pPr>
                <a:defRPr/>
              </a:pPr>
              <a:t>7</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97232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da-DK" altLang="da-DK" dirty="0"/>
              <a:t>Analysis of Parameters</a:t>
            </a:r>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pic>
        <p:nvPicPr>
          <p:cNvPr id="7" name="Picture 6">
            <a:extLst>
              <a:ext uri="{FF2B5EF4-FFF2-40B4-BE49-F238E27FC236}">
                <a16:creationId xmlns:a16="http://schemas.microsoft.com/office/drawing/2014/main" id="{C6FFF762-FF1F-4D93-8014-FB8313EF7520}"/>
              </a:ext>
            </a:extLst>
          </p:cNvPr>
          <p:cNvPicPr>
            <a:picLocks noChangeAspect="1"/>
          </p:cNvPicPr>
          <p:nvPr/>
        </p:nvPicPr>
        <p:blipFill>
          <a:blip r:embed="rId2"/>
          <a:stretch>
            <a:fillRect/>
          </a:stretch>
        </p:blipFill>
        <p:spPr>
          <a:xfrm>
            <a:off x="152400" y="1104900"/>
            <a:ext cx="8829675" cy="1676400"/>
          </a:xfrm>
          <a:prstGeom prst="rect">
            <a:avLst/>
          </a:prstGeom>
        </p:spPr>
      </p:pic>
      <p:sp>
        <p:nvSpPr>
          <p:cNvPr id="6" name="Slide Number Placeholder 5"/>
          <p:cNvSpPr>
            <a:spLocks noGrp="1"/>
          </p:cNvSpPr>
          <p:nvPr>
            <p:ph type="sldNum" sz="quarter" idx="12"/>
          </p:nvPr>
        </p:nvSpPr>
        <p:spPr/>
        <p:txBody>
          <a:bodyPr/>
          <a:lstStyle/>
          <a:p>
            <a:pPr>
              <a:defRPr/>
            </a:pPr>
            <a:fld id="{C9B0B8B0-66D9-4B6F-AC29-57D4D126F22C}" type="slidenum">
              <a:rPr lang="en-GB" smtClean="0"/>
              <a:pPr>
                <a:defRPr/>
              </a:pPr>
              <a:t>8</a:t>
            </a:fld>
            <a:endParaRPr lang="en-GB"/>
          </a:p>
        </p:txBody>
      </p:sp>
      <p:cxnSp>
        <p:nvCxnSpPr>
          <p:cNvPr id="9224" name="Straight Arrow Connector 9"/>
          <p:cNvCxnSpPr>
            <a:cxnSpLocks noChangeShapeType="1"/>
          </p:cNvCxnSpPr>
          <p:nvPr/>
        </p:nvCxnSpPr>
        <p:spPr bwMode="auto">
          <a:xfrm flipV="1">
            <a:off x="2286000" y="2691984"/>
            <a:ext cx="1676401" cy="1291014"/>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9225" name="TextBox 11"/>
          <p:cNvSpPr txBox="1">
            <a:spLocks noChangeArrowheads="1"/>
          </p:cNvSpPr>
          <p:nvPr/>
        </p:nvSpPr>
        <p:spPr bwMode="auto">
          <a:xfrm>
            <a:off x="955519" y="3982998"/>
            <a:ext cx="3118161" cy="338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da-DK" altLang="da-DK" sz="1600" dirty="0">
                <a:solidFill>
                  <a:schemeClr val="tx1"/>
                </a:solidFill>
              </a:rPr>
              <a:t>Direct input parameter: </a:t>
            </a:r>
            <a:r>
              <a:rPr lang="da-DK" altLang="da-DK" sz="1600" dirty="0" err="1">
                <a:solidFill>
                  <a:schemeClr val="tx1"/>
                </a:solidFill>
              </a:rPr>
              <a:t>payment</a:t>
            </a:r>
            <a:endParaRPr lang="da-DK" altLang="da-DK" sz="1600" dirty="0">
              <a:solidFill>
                <a:schemeClr val="tx1"/>
              </a:solidFill>
            </a:endParaRPr>
          </a:p>
        </p:txBody>
      </p:sp>
      <p:cxnSp>
        <p:nvCxnSpPr>
          <p:cNvPr id="9226" name="Straight Arrow Connector 14"/>
          <p:cNvCxnSpPr>
            <a:cxnSpLocks noChangeShapeType="1"/>
          </p:cNvCxnSpPr>
          <p:nvPr/>
        </p:nvCxnSpPr>
        <p:spPr bwMode="auto">
          <a:xfrm flipH="1" flipV="1">
            <a:off x="4191000" y="2691984"/>
            <a:ext cx="1981200" cy="1689516"/>
          </a:xfrm>
          <a:prstGeom prst="straightConnector1">
            <a:avLst/>
          </a:prstGeom>
          <a:noFill/>
          <a:ln w="38100" algn="ctr">
            <a:solidFill>
              <a:srgbClr val="C00000"/>
            </a:solidFill>
            <a:prstDash val="lgDash"/>
            <a:round/>
            <a:headEnd/>
            <a:tailEnd type="arrow" w="med" len="med"/>
          </a:ln>
          <a:extLst>
            <a:ext uri="{909E8E84-426E-40DD-AFC4-6F175D3DCCD1}">
              <a14:hiddenFill xmlns:a14="http://schemas.microsoft.com/office/drawing/2010/main">
                <a:noFill/>
              </a14:hiddenFill>
            </a:ext>
          </a:extLst>
        </p:spPr>
      </p:cxnSp>
      <p:sp>
        <p:nvSpPr>
          <p:cNvPr id="9227" name="TextBox 15"/>
          <p:cNvSpPr txBox="1">
            <a:spLocks noChangeArrowheads="1"/>
          </p:cNvSpPr>
          <p:nvPr/>
        </p:nvSpPr>
        <p:spPr bwMode="auto">
          <a:xfrm>
            <a:off x="4572071" y="4537604"/>
            <a:ext cx="3563796" cy="338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da-DK" altLang="da-DK" sz="1600" dirty="0" err="1">
                <a:solidFill>
                  <a:schemeClr val="tx1"/>
                </a:solidFill>
              </a:rPr>
              <a:t>Indirect</a:t>
            </a:r>
            <a:r>
              <a:rPr lang="da-DK" altLang="da-DK" sz="1600" dirty="0">
                <a:solidFill>
                  <a:schemeClr val="tx1"/>
                </a:solidFill>
              </a:rPr>
              <a:t> input parameter: </a:t>
            </a:r>
            <a:r>
              <a:rPr lang="da-DK" altLang="da-DK" sz="1600" dirty="0" err="1">
                <a:solidFill>
                  <a:schemeClr val="tx1"/>
                </a:solidFill>
              </a:rPr>
              <a:t>day</a:t>
            </a:r>
            <a:r>
              <a:rPr lang="da-DK" altLang="da-DK" sz="1600" dirty="0">
                <a:solidFill>
                  <a:schemeClr val="tx1"/>
                </a:solidFill>
              </a:rPr>
              <a:t> of </a:t>
            </a:r>
            <a:r>
              <a:rPr lang="da-DK" altLang="da-DK" sz="1600" dirty="0" err="1">
                <a:solidFill>
                  <a:schemeClr val="tx1"/>
                </a:solidFill>
              </a:rPr>
              <a:t>week</a:t>
            </a:r>
            <a:endParaRPr lang="da-DK" altLang="da-DK" sz="1600" dirty="0">
              <a:solidFill>
                <a:schemeClr val="tx1"/>
              </a:solidFill>
            </a:endParaRPr>
          </a:p>
        </p:txBody>
      </p:sp>
      <p:sp>
        <p:nvSpPr>
          <p:cNvPr id="8" name="Rectangle 7">
            <a:extLst>
              <a:ext uri="{FF2B5EF4-FFF2-40B4-BE49-F238E27FC236}">
                <a16:creationId xmlns:a16="http://schemas.microsoft.com/office/drawing/2014/main" id="{587C90A9-BD40-4D39-910D-527EAA924F79}"/>
              </a:ext>
            </a:extLst>
          </p:cNvPr>
          <p:cNvSpPr/>
          <p:nvPr/>
        </p:nvSpPr>
        <p:spPr>
          <a:xfrm>
            <a:off x="5257800" y="3137846"/>
            <a:ext cx="7620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a-DK" dirty="0"/>
              <a:t>???</a:t>
            </a:r>
          </a:p>
        </p:txBody>
      </p:sp>
    </p:spTree>
    <p:extLst>
      <p:ext uri="{BB962C8B-B14F-4D97-AF65-F5344CB8AC3E}">
        <p14:creationId xmlns:p14="http://schemas.microsoft.com/office/powerpoint/2010/main" val="2046680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da-DK"/>
              <a:t>Definitions</a:t>
            </a:r>
          </a:p>
        </p:txBody>
      </p:sp>
      <p:sp>
        <p:nvSpPr>
          <p:cNvPr id="10243" name="Rectangle 3"/>
          <p:cNvSpPr>
            <a:spLocks noGrp="1" noChangeArrowheads="1"/>
          </p:cNvSpPr>
          <p:nvPr>
            <p:ph idx="1"/>
          </p:nvPr>
        </p:nvSpPr>
        <p:spPr/>
        <p:txBody>
          <a:bodyPr/>
          <a:lstStyle/>
          <a:p>
            <a:pPr eaLnBrk="1" hangingPunct="1"/>
            <a:r>
              <a:rPr lang="en-GB" altLang="da-DK" dirty="0"/>
              <a:t>This reflection allows me to classify parameters:</a:t>
            </a:r>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r>
              <a:rPr lang="en-GB" altLang="da-DK" dirty="0"/>
              <a:t>UUT = Unit Under Test.</a:t>
            </a:r>
          </a:p>
          <a:p>
            <a:pPr lvl="1" eaLnBrk="1" hangingPunct="1"/>
            <a:r>
              <a:rPr lang="en-GB" altLang="da-DK" dirty="0"/>
              <a:t>here it is the </a:t>
            </a:r>
            <a:r>
              <a:rPr lang="en-GB" altLang="da-DK" dirty="0" err="1"/>
              <a:t>AlternatingRateStrategy</a:t>
            </a:r>
            <a:r>
              <a:rPr lang="en-GB" altLang="da-DK" dirty="0"/>
              <a:t> instance...</a:t>
            </a:r>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363EEF25-6098-4A58-ADFB-79F1D17D06B8}" type="slidenum">
              <a:rPr lang="en-GB"/>
              <a:pPr>
                <a:defRPr/>
              </a:pPr>
              <a:t>9</a:t>
            </a:fld>
            <a:endParaRPr lang="en-GB"/>
          </a:p>
        </p:txBody>
      </p:sp>
      <p:sp>
        <p:nvSpPr>
          <p:cNvPr id="8" name="Date Placeholder 7"/>
          <p:cNvSpPr>
            <a:spLocks noGrp="1"/>
          </p:cNvSpPr>
          <p:nvPr>
            <p:ph type="dt" sz="quarter" idx="10"/>
          </p:nvPr>
        </p:nvSpPr>
        <p:spPr/>
        <p:txBody>
          <a:bodyPr/>
          <a:lstStyle/>
          <a:p>
            <a:pPr>
              <a:defRPr/>
            </a:pPr>
            <a:r>
              <a:rPr lang="da-DK"/>
              <a:t>CS, AU</a:t>
            </a:r>
            <a:endParaRPr lang="en-GB"/>
          </a:p>
        </p:txBody>
      </p:sp>
      <p:pic>
        <p:nvPicPr>
          <p:cNvPr id="3" name="Picture 2">
            <a:extLst>
              <a:ext uri="{FF2B5EF4-FFF2-40B4-BE49-F238E27FC236}">
                <a16:creationId xmlns:a16="http://schemas.microsoft.com/office/drawing/2014/main" id="{3C126DAA-77B4-A74A-38BC-E0F047590B8F}"/>
              </a:ext>
            </a:extLst>
          </p:cNvPr>
          <p:cNvPicPr>
            <a:picLocks noChangeAspect="1"/>
          </p:cNvPicPr>
          <p:nvPr/>
        </p:nvPicPr>
        <p:blipFill>
          <a:blip r:embed="rId2"/>
          <a:stretch>
            <a:fillRect/>
          </a:stretch>
        </p:blipFill>
        <p:spPr>
          <a:xfrm>
            <a:off x="985837" y="1419974"/>
            <a:ext cx="7096125" cy="2476500"/>
          </a:xfrm>
          <a:prstGeom prst="rect">
            <a:avLst/>
          </a:prstGeom>
        </p:spPr>
      </p:pic>
    </p:spTree>
    <p:extLst>
      <p:ext uri="{BB962C8B-B14F-4D97-AF65-F5344CB8AC3E}">
        <p14:creationId xmlns:p14="http://schemas.microsoft.com/office/powerpoint/2010/main" val="863777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rgbClr val="C0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1165</TotalTime>
  <Words>2724</Words>
  <Application>Microsoft Office PowerPoint</Application>
  <PresentationFormat>On-screen Show (16:10)</PresentationFormat>
  <Paragraphs>555</Paragraphs>
  <Slides>60</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6" baseType="lpstr">
      <vt:lpstr>Arial</vt:lpstr>
      <vt:lpstr>Calibri</vt:lpstr>
      <vt:lpstr>Courier New</vt:lpstr>
      <vt:lpstr>Wingdings</vt:lpstr>
      <vt:lpstr>Office Theme</vt:lpstr>
      <vt:lpstr>Paint Shop Pro Image</vt:lpstr>
      <vt:lpstr>Software Engineering and Architecture</vt:lpstr>
      <vt:lpstr>GammaTown’s RateStrategy</vt:lpstr>
      <vt:lpstr>Tricky Requirement</vt:lpstr>
      <vt:lpstr>Parameters</vt:lpstr>
      <vt:lpstr>Code view</vt:lpstr>
      <vt:lpstr>TDD of State Pattern</vt:lpstr>
      <vt:lpstr>But it is bad …</vt:lpstr>
      <vt:lpstr>Analysis of Parameters</vt:lpstr>
      <vt:lpstr>Definitions</vt:lpstr>
      <vt:lpstr>Where does indirect input come from?</vt:lpstr>
      <vt:lpstr>Analysis: Code view</vt:lpstr>
      <vt:lpstr>Direct versus Indirect</vt:lpstr>
      <vt:lpstr>The Gammatown Rate Policy</vt:lpstr>
      <vt:lpstr>The Challenge</vt:lpstr>
      <vt:lpstr>Analysis</vt:lpstr>
      <vt:lpstr>Parametric</vt:lpstr>
      <vt:lpstr>Polymorphic</vt:lpstr>
      <vt:lpstr>Compositional</vt:lpstr>
      <vt:lpstr>Static Architecture View</vt:lpstr>
      <vt:lpstr>Production Code</vt:lpstr>
      <vt:lpstr>The Stub</vt:lpstr>
      <vt:lpstr>Now the Test Code is:</vt:lpstr>
      <vt:lpstr>Rephrasing as Test Case</vt:lpstr>
      <vt:lpstr>Side note: Sorry Bob </vt:lpstr>
      <vt:lpstr>Test Stub</vt:lpstr>
      <vt:lpstr>UUT Queries served by Stubs</vt:lpstr>
      <vt:lpstr>Test Doubles</vt:lpstr>
      <vt:lpstr>Meszaros (2007)</vt:lpstr>
      <vt:lpstr>Test Spy</vt:lpstr>
      <vt:lpstr>Example</vt:lpstr>
      <vt:lpstr>The UUT</vt:lpstr>
      <vt:lpstr>The Test Doubles</vt:lpstr>
      <vt:lpstr>The Stub, you all know now</vt:lpstr>
      <vt:lpstr>So: A TestCase</vt:lpstr>
      <vt:lpstr>Spy</vt:lpstr>
      <vt:lpstr>As used in…</vt:lpstr>
      <vt:lpstr>Retrieval Interfaces</vt:lpstr>
      <vt:lpstr>Side Note</vt:lpstr>
      <vt:lpstr>Key point</vt:lpstr>
      <vt:lpstr>Note</vt:lpstr>
      <vt:lpstr>And .. They are roles not objects</vt:lpstr>
      <vt:lpstr>What about?</vt:lpstr>
      <vt:lpstr>Fake Object</vt:lpstr>
      <vt:lpstr>Mocks</vt:lpstr>
      <vt:lpstr>Mocks</vt:lpstr>
      <vt:lpstr>Mocks</vt:lpstr>
      <vt:lpstr>Mocks or Not</vt:lpstr>
      <vt:lpstr>Mocks or Not</vt:lpstr>
      <vt:lpstr>Reusing the variability points...</vt:lpstr>
      <vt:lpstr>Variability points to the rescue</vt:lpstr>
      <vt:lpstr>Static Architecture View</vt:lpstr>
      <vt:lpstr>Manual testing</vt:lpstr>
      <vt:lpstr>Discussion</vt:lpstr>
      <vt:lpstr>Package/Namespace View</vt:lpstr>
      <vt:lpstr>C# Delegates / Java 8 Lambda</vt:lpstr>
      <vt:lpstr>Summary</vt:lpstr>
      <vt:lpstr>Key Points</vt:lpstr>
      <vt:lpstr>This is a PowerTool</vt:lpstr>
      <vt:lpstr>Still Untested Code</vt:lpstr>
      <vt:lpstr>Know When to Stop Testing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Stability</dc:title>
  <dc:creator>hbc</dc:creator>
  <cp:lastModifiedBy>Henrik Bærbak Christensen</cp:lastModifiedBy>
  <cp:revision>109</cp:revision>
  <dcterms:created xsi:type="dcterms:W3CDTF">2006-08-16T00:00:00Z</dcterms:created>
  <dcterms:modified xsi:type="dcterms:W3CDTF">2025-10-10T08:36:36Z</dcterms:modified>
</cp:coreProperties>
</file>